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87" r:id="rId3"/>
    <p:sldId id="290" r:id="rId4"/>
    <p:sldId id="259" r:id="rId5"/>
    <p:sldId id="292" r:id="rId6"/>
    <p:sldId id="293" r:id="rId7"/>
    <p:sldId id="294" r:id="rId8"/>
    <p:sldId id="291"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10" r:id="rId22"/>
    <p:sldId id="271" r:id="rId23"/>
    <p:sldId id="312" r:id="rId24"/>
    <p:sldId id="279" r:id="rId25"/>
    <p:sldId id="280" r:id="rId26"/>
    <p:sldId id="272" r:id="rId27"/>
    <p:sldId id="281" r:id="rId28"/>
    <p:sldId id="282" r:id="rId29"/>
    <p:sldId id="273" r:id="rId30"/>
    <p:sldId id="283" r:id="rId31"/>
    <p:sldId id="284" r:id="rId32"/>
    <p:sldId id="275" r:id="rId33"/>
    <p:sldId id="276" r:id="rId34"/>
    <p:sldId id="285" r:id="rId35"/>
    <p:sldId id="277" r:id="rId36"/>
    <p:sldId id="286" r:id="rId37"/>
    <p:sldId id="289" r:id="rId38"/>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0D9"/>
    <a:srgbClr val="BDC1CD"/>
    <a:srgbClr val="657699"/>
    <a:srgbClr val="F4E0D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8" autoAdjust="0"/>
    <p:restoredTop sz="94660"/>
  </p:normalViewPr>
  <p:slideViewPr>
    <p:cSldViewPr>
      <p:cViewPr varScale="1">
        <p:scale>
          <a:sx n="73" d="100"/>
          <a:sy n="73" d="100"/>
        </p:scale>
        <p:origin x="-136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C0FA4A8-4339-40AA-B50A-A53BFC37B946}" type="datetimeFigureOut">
              <a:rPr lang="es-ES_tradnl"/>
              <a:pPr>
                <a:defRPr/>
              </a:pPr>
              <a:t>21/10/2011</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_trad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C50055B-F82F-4217-9D32-C31CA4AAD7C7}"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07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257741-D85E-4736-B585-CC5A51A1B4B3}"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970391-D52A-42CE-9248-D9B4C93A1072}" type="slidenum">
              <a:rPr lang="es-ES" smtClean="0"/>
              <a:pPr fontAlgn="base">
                <a:spcBef>
                  <a:spcPct val="0"/>
                </a:spcBef>
                <a:spcAft>
                  <a:spcPct val="0"/>
                </a:spcAft>
                <a:defRPr/>
              </a:pPr>
              <a:t>13</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E40F86-94E8-47C7-91A5-59F0A97B35DD}" type="slidenum">
              <a:rPr lang="es-ES" smtClean="0"/>
              <a:pPr fontAlgn="base">
                <a:spcBef>
                  <a:spcPct val="0"/>
                </a:spcBef>
                <a:spcAft>
                  <a:spcPct val="0"/>
                </a:spcAft>
                <a:defRPr/>
              </a:pPr>
              <a:t>14</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17B8A8-84E2-49CE-9490-268F7AD3D764}" type="slidenum">
              <a:rPr lang="es-ES" smtClean="0"/>
              <a:pPr fontAlgn="base">
                <a:spcBef>
                  <a:spcPct val="0"/>
                </a:spcBef>
                <a:spcAft>
                  <a:spcPct val="0"/>
                </a:spcAft>
                <a:defRPr/>
              </a:pPr>
              <a:t>15</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80F53-3C70-4D8D-B47F-BDAB9924B7A9}" type="slidenum">
              <a:rPr lang="es-ES" smtClean="0"/>
              <a:pPr fontAlgn="base">
                <a:spcBef>
                  <a:spcPct val="0"/>
                </a:spcBef>
                <a:spcAft>
                  <a:spcPct val="0"/>
                </a:spcAft>
                <a:defRPr/>
              </a:pPr>
              <a:t>16</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DB16A5-E479-4EF9-975E-9BB5F9D8A3CE}" type="slidenum">
              <a:rPr lang="es-ES" smtClean="0"/>
              <a:pPr fontAlgn="base">
                <a:spcBef>
                  <a:spcPct val="0"/>
                </a:spcBef>
                <a:spcAft>
                  <a:spcPct val="0"/>
                </a:spcAft>
                <a:defRPr/>
              </a:pPr>
              <a:t>17</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17763B-8A94-4BF3-ADDA-3E429551AA2D}" type="slidenum">
              <a:rPr lang="es-ES" smtClean="0"/>
              <a:pPr fontAlgn="base">
                <a:spcBef>
                  <a:spcPct val="0"/>
                </a:spcBef>
                <a:spcAft>
                  <a:spcPct val="0"/>
                </a:spcAft>
                <a:defRPr/>
              </a:pPr>
              <a:t>18</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015B2E-E297-41AB-98BE-7BC8A01BC495}" type="slidenum">
              <a:rPr lang="es-ES" smtClean="0"/>
              <a:pPr fontAlgn="base">
                <a:spcBef>
                  <a:spcPct val="0"/>
                </a:spcBef>
                <a:spcAft>
                  <a:spcPct val="0"/>
                </a:spcAft>
                <a:defRPr/>
              </a:pPr>
              <a:t>19</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CADDEE-9211-4DFD-A71F-7E6FA6C90172}" type="slidenum">
              <a:rPr lang="es-ES" smtClean="0"/>
              <a:pPr fontAlgn="base">
                <a:spcBef>
                  <a:spcPct val="0"/>
                </a:spcBef>
                <a:spcAft>
                  <a:spcPct val="0"/>
                </a:spcAft>
                <a:defRPr/>
              </a:pPr>
              <a:t>20</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09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4703C4-356A-4CEA-A8C1-B09CB92D4D41}" type="slidenum">
              <a:rPr lang="es-ES" smtClean="0"/>
              <a:pPr fontAlgn="base">
                <a:spcBef>
                  <a:spcPct val="0"/>
                </a:spcBef>
                <a:spcAft>
                  <a:spcPct val="0"/>
                </a:spcAft>
                <a:defRPr/>
              </a:pPr>
              <a:t>22</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09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4703C4-356A-4CEA-A8C1-B09CB92D4D41}" type="slidenum">
              <a:rPr lang="es-ES" smtClean="0"/>
              <a:pPr fontAlgn="base">
                <a:spcBef>
                  <a:spcPct val="0"/>
                </a:spcBef>
                <a:spcAft>
                  <a:spcPct val="0"/>
                </a:spcAft>
                <a:defRPr/>
              </a:pPr>
              <a:t>23</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F4A8C-E934-4D4A-B3C4-C9317E66ED63}" type="slidenum">
              <a:rPr lang="es-ES" smtClean="0"/>
              <a:pPr fontAlgn="base">
                <a:spcBef>
                  <a:spcPct val="0"/>
                </a:spcBef>
                <a:spcAft>
                  <a:spcPct val="0"/>
                </a:spcAft>
                <a:defRPr/>
              </a:pPr>
              <a:t>4</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19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0A7C0D-E168-4078-864E-038198E84202}" type="slidenum">
              <a:rPr lang="es-ES" smtClean="0"/>
              <a:pPr fontAlgn="base">
                <a:spcBef>
                  <a:spcPct val="0"/>
                </a:spcBef>
                <a:spcAft>
                  <a:spcPct val="0"/>
                </a:spcAft>
                <a:defRPr/>
              </a:pPr>
              <a:t>24</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30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C406B2-9788-437D-94A4-92620A6E8FE7}" type="slidenum">
              <a:rPr lang="es-ES" smtClean="0"/>
              <a:pPr fontAlgn="base">
                <a:spcBef>
                  <a:spcPct val="0"/>
                </a:spcBef>
                <a:spcAft>
                  <a:spcPct val="0"/>
                </a:spcAft>
                <a:defRPr/>
              </a:pPr>
              <a:t>25</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40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3539B-E68E-4C94-92AC-13B3A28A7CC5}" type="slidenum">
              <a:rPr lang="es-ES" smtClean="0"/>
              <a:pPr fontAlgn="base">
                <a:spcBef>
                  <a:spcPct val="0"/>
                </a:spcBef>
                <a:spcAft>
                  <a:spcPct val="0"/>
                </a:spcAft>
                <a:defRPr/>
              </a:pPr>
              <a:t>26</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50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C75468-4DDA-4E71-ABD8-2DF261BC74E3}" type="slidenum">
              <a:rPr lang="es-ES" smtClean="0"/>
              <a:pPr fontAlgn="base">
                <a:spcBef>
                  <a:spcPct val="0"/>
                </a:spcBef>
                <a:spcAft>
                  <a:spcPct val="0"/>
                </a:spcAft>
                <a:defRPr/>
              </a:pPr>
              <a:t>27</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60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500AC2-9438-469D-8BAB-5DA35DAC1446}" type="slidenum">
              <a:rPr lang="es-ES" smtClean="0"/>
              <a:pPr fontAlgn="base">
                <a:spcBef>
                  <a:spcPct val="0"/>
                </a:spcBef>
                <a:spcAft>
                  <a:spcPct val="0"/>
                </a:spcAft>
                <a:defRPr/>
              </a:pPr>
              <a:t>28</a:t>
            </a:fld>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71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A2F3CE-C1D8-4C18-9D97-F5010938C503}" type="slidenum">
              <a:rPr lang="es-ES" smtClean="0"/>
              <a:pPr fontAlgn="base">
                <a:spcBef>
                  <a:spcPct val="0"/>
                </a:spcBef>
                <a:spcAft>
                  <a:spcPct val="0"/>
                </a:spcAft>
                <a:defRPr/>
              </a:pPr>
              <a:t>29</a:t>
            </a:fld>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81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AE29D0-4969-49C2-9A0C-D8C2AA969404}" type="slidenum">
              <a:rPr lang="es-ES" smtClean="0"/>
              <a:pPr fontAlgn="base">
                <a:spcBef>
                  <a:spcPct val="0"/>
                </a:spcBef>
                <a:spcAft>
                  <a:spcPct val="0"/>
                </a:spcAft>
                <a:defRPr/>
              </a:pPr>
              <a:t>30</a:t>
            </a:fld>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91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C60A03-D65D-497C-A9D0-C21B53B7CFBD}" type="slidenum">
              <a:rPr lang="es-ES" smtClean="0"/>
              <a:pPr fontAlgn="base">
                <a:spcBef>
                  <a:spcPct val="0"/>
                </a:spcBef>
                <a:spcAft>
                  <a:spcPct val="0"/>
                </a:spcAft>
                <a:defRPr/>
              </a:pPr>
              <a:t>31</a:t>
            </a:fld>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01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41716B-F65F-4C44-85C8-730BA8D4DB9A}" type="slidenum">
              <a:rPr lang="es-ES" smtClean="0"/>
              <a:pPr fontAlgn="base">
                <a:spcBef>
                  <a:spcPct val="0"/>
                </a:spcBef>
                <a:spcAft>
                  <a:spcPct val="0"/>
                </a:spcAft>
                <a:defRPr/>
              </a:pPr>
              <a:t>32</a:t>
            </a:fld>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5EB474-BD41-42BA-80B5-7D77300DE206}" type="slidenum">
              <a:rPr lang="es-ES" smtClean="0"/>
              <a:pPr fontAlgn="base">
                <a:spcBef>
                  <a:spcPct val="0"/>
                </a:spcBef>
                <a:spcAft>
                  <a:spcPct val="0"/>
                </a:spcAft>
                <a:defRPr/>
              </a:pPr>
              <a:t>33</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F4501E-FCC6-4F99-B47C-F3AEF3384FEF}" type="slidenum">
              <a:rPr lang="es-ES" smtClean="0"/>
              <a:pPr fontAlgn="base">
                <a:spcBef>
                  <a:spcPct val="0"/>
                </a:spcBef>
                <a:spcAft>
                  <a:spcPct val="0"/>
                </a:spcAft>
                <a:defRPr/>
              </a:pPr>
              <a:t>5</a:t>
            </a:fld>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99BEA8-0F07-4D78-AF55-4EC77C45FDD8}" type="slidenum">
              <a:rPr lang="es-ES" smtClean="0"/>
              <a:pPr fontAlgn="base">
                <a:spcBef>
                  <a:spcPct val="0"/>
                </a:spcBef>
                <a:spcAft>
                  <a:spcPct val="0"/>
                </a:spcAft>
                <a:defRPr/>
              </a:pPr>
              <a:t>34</a:t>
            </a:fld>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32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B8C5C4-6228-427F-9582-FC3DB63E03C1}" type="slidenum">
              <a:rPr lang="es-ES" smtClean="0"/>
              <a:pPr fontAlgn="base">
                <a:spcBef>
                  <a:spcPct val="0"/>
                </a:spcBef>
                <a:spcAft>
                  <a:spcPct val="0"/>
                </a:spcAft>
                <a:defRPr/>
              </a:pPr>
              <a:t>35</a:t>
            </a:fld>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42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994B26-FCD9-4F1B-A494-6202EEA679A9}" type="slidenum">
              <a:rPr lang="es-ES" smtClean="0"/>
              <a:pPr fontAlgn="base">
                <a:spcBef>
                  <a:spcPct val="0"/>
                </a:spcBef>
                <a:spcAft>
                  <a:spcPct val="0"/>
                </a:spcAft>
                <a:defRPr/>
              </a:pPr>
              <a:t>36</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AC78AC-0DB7-4B68-A507-8C82D87E1C5A}" type="slidenum">
              <a:rPr lang="es-ES" smtClean="0"/>
              <a:pPr fontAlgn="base">
                <a:spcBef>
                  <a:spcPct val="0"/>
                </a:spcBef>
                <a:spcAft>
                  <a:spcPct val="0"/>
                </a:spcAft>
                <a:defRPr/>
              </a:pPr>
              <a:t>6</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3552C7-0FEE-4B5A-81EE-50773EEBA418}" type="slidenum">
              <a:rPr lang="es-ES" smtClean="0"/>
              <a:pPr fontAlgn="base">
                <a:spcBef>
                  <a:spcPct val="0"/>
                </a:spcBef>
                <a:spcAft>
                  <a:spcPct val="0"/>
                </a:spcAft>
                <a:defRPr/>
              </a:pPr>
              <a:t>8</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45E1EA-E2B3-49DF-A09C-A81921EA2C23}" type="slidenum">
              <a:rPr lang="es-ES" smtClean="0"/>
              <a:pPr fontAlgn="base">
                <a:spcBef>
                  <a:spcPct val="0"/>
                </a:spcBef>
                <a:spcAft>
                  <a:spcPct val="0"/>
                </a:spcAft>
                <a:defRPr/>
              </a:pPr>
              <a:t>9</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AD6C3F-B1C6-45D9-B73C-E029A1D77F3F}" type="slidenum">
              <a:rPr lang="es-ES" smtClean="0"/>
              <a:pPr fontAlgn="base">
                <a:spcBef>
                  <a:spcPct val="0"/>
                </a:spcBef>
                <a:spcAft>
                  <a:spcPct val="0"/>
                </a:spcAft>
                <a:defRPr/>
              </a:pPr>
              <a:t>10</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3A7D3F-6E7E-456C-8C8B-0491E09104C9}" type="slidenum">
              <a:rPr lang="es-ES" smtClean="0"/>
              <a:pPr fontAlgn="base">
                <a:spcBef>
                  <a:spcPct val="0"/>
                </a:spcBef>
                <a:spcAft>
                  <a:spcPct val="0"/>
                </a:spcAft>
                <a:defRPr/>
              </a:pPr>
              <a:t>11</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8D001F-D886-48E1-90B6-16F050540A18}" type="slidenum">
              <a:rPr lang="es-ES" smtClean="0"/>
              <a:pPr fontAlgn="base">
                <a:spcBef>
                  <a:spcPct val="0"/>
                </a:spcBef>
                <a:spcAft>
                  <a:spcPct val="0"/>
                </a:spcAft>
                <a:defRPr/>
              </a:pPr>
              <a:t>12</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lvl1pPr>
              <a:defRPr/>
            </a:lvl1pPr>
          </a:lstStyle>
          <a:p>
            <a:pPr>
              <a:defRPr/>
            </a:pPr>
            <a:fld id="{F6F8A44E-C3BA-46C7-87F5-F2DB4D6A6F0C}" type="datetimeFigureOut">
              <a:rPr lang="es-ES_tradnl"/>
              <a:pPr>
                <a:defRPr/>
              </a:pPr>
              <a:t>21/10/2011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B101427A-45A0-4BBB-886B-583DD3D0B092}"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_tradnl" dirty="0"/>
          </a:p>
        </p:txBody>
      </p:sp>
      <p:sp>
        <p:nvSpPr>
          <p:cNvPr id="4" name="Date Placeholder 3"/>
          <p:cNvSpPr>
            <a:spLocks noGrp="1"/>
          </p:cNvSpPr>
          <p:nvPr>
            <p:ph type="dt" sz="half" idx="10"/>
          </p:nvPr>
        </p:nvSpPr>
        <p:spPr>
          <a:xfrm>
            <a:off x="457200" y="6356350"/>
            <a:ext cx="2746648" cy="365125"/>
          </a:xfrm>
          <a:solidFill>
            <a:srgbClr val="FFC000"/>
          </a:solidFill>
        </p:spPr>
        <p:txBody>
          <a:bodyPr/>
          <a:lstStyle>
            <a:lvl1pPr>
              <a:defRPr b="1"/>
            </a:lvl1pPr>
          </a:lstStyle>
          <a:p>
            <a:pPr>
              <a:defRPr/>
            </a:pPr>
            <a:r>
              <a:rPr lang="es-ES_tradnl" dirty="0" smtClean="0">
                <a:solidFill>
                  <a:schemeClr val="tx2">
                    <a:lumMod val="75000"/>
                  </a:schemeClr>
                </a:solidFill>
              </a:rPr>
              <a:t>TEMPUS</a:t>
            </a:r>
            <a:r>
              <a:rPr lang="es-ES_tradnl" dirty="0" smtClean="0">
                <a:solidFill>
                  <a:schemeClr val="bg1"/>
                </a:solidFill>
              </a:rPr>
              <a:t>: QATMI FINAL CONFERENCE</a:t>
            </a:r>
            <a:r>
              <a:rPr lang="es-ES_tradnl" dirty="0" smtClean="0"/>
              <a:t>  </a:t>
            </a:r>
            <a:endParaRPr lang="es-ES_tradnl" dirty="0"/>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EE9A2355-4E65-4AE2-86CF-3D646072D4B2}"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82753A67-42F0-4696-AA32-C6ADE11B83E6}" type="datetimeFigureOut">
              <a:rPr lang="es-ES_tradnl"/>
              <a:pPr>
                <a:defRPr/>
              </a:pPr>
              <a:t>21/10/2011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12174E8F-9A0C-4933-A706-CBF60C6C47C3}"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F6E05C3F-CC4F-4CD1-BBAB-B0D8D33650A0}" type="datetimeFigureOut">
              <a:rPr lang="es-ES_tradnl"/>
              <a:pPr>
                <a:defRPr/>
              </a:pPr>
              <a:t>21/10/2011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075025FB-4B40-4B05-BD8F-FC89D91D7FCD}" type="slidenum">
              <a:rPr lang="es-ES_tradnl"/>
              <a:pPr>
                <a:defRPr/>
              </a:pPr>
              <a:t>‹Nº›</a:t>
            </a:fld>
            <a:endParaRPr lang="es-ES_tradnl"/>
          </a:p>
        </p:txBody>
      </p:sp>
      <p:sp>
        <p:nvSpPr>
          <p:cNvPr id="9" name="Date Placeholder 3"/>
          <p:cNvSpPr txBox="1">
            <a:spLocks/>
          </p:cNvSpPr>
          <p:nvPr userDrawn="1"/>
        </p:nvSpPr>
        <p:spPr>
          <a:xfrm>
            <a:off x="457200" y="6356350"/>
            <a:ext cx="2746648" cy="365125"/>
          </a:xfrm>
          <a:prstGeom prst="rect">
            <a:avLst/>
          </a:prstGeom>
          <a:solidFill>
            <a:srgbClr val="FFC000"/>
          </a:solidFill>
        </p:spPr>
        <p:txBody>
          <a:bodyPr vert="horz" lIns="91440" tIns="45720" rIns="91440" bIns="45720" rtlCol="0" anchor="ctr"/>
          <a:lstStyle>
            <a:lvl1pPr>
              <a:defRPr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chemeClr val="tx2">
                    <a:lumMod val="75000"/>
                  </a:schemeClr>
                </a:solidFill>
                <a:effectLst/>
                <a:uLnTx/>
                <a:uFillTx/>
                <a:latin typeface="+mn-lt"/>
                <a:ea typeface="+mn-ea"/>
                <a:cs typeface="+mn-cs"/>
              </a:rPr>
              <a:t>TEMPUS</a:t>
            </a:r>
            <a:r>
              <a:rPr kumimoji="0" lang="es-ES_tradnl" sz="1200" b="1" i="0" u="none" strike="noStrike" kern="1200" cap="none" spc="0" normalizeH="0" baseline="0" noProof="0" dirty="0" smtClean="0">
                <a:ln>
                  <a:noFill/>
                </a:ln>
                <a:solidFill>
                  <a:schemeClr val="bg1"/>
                </a:solidFill>
                <a:effectLst/>
                <a:uLnTx/>
                <a:uFillTx/>
                <a:latin typeface="+mn-lt"/>
                <a:ea typeface="+mn-ea"/>
                <a:cs typeface="+mn-cs"/>
              </a:rPr>
              <a:t>: QATMI FINAL CONFERENCE</a:t>
            </a:r>
            <a:r>
              <a:rPr kumimoji="0" lang="es-ES_tradnl" sz="1200" b="1"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s-ES_tradnl"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5B0DFE-B48A-439F-AA42-4346DC7047B2}" type="datetimeFigureOut">
              <a:rPr lang="es-ES_tradnl"/>
              <a:pPr>
                <a:defRPr/>
              </a:pPr>
              <a:t>21/10/2011</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2C07FD53-79F1-4BED-9FB9-E50E96E72B14}"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3"/>
          <p:cNvSpPr>
            <a:spLocks noGrp="1"/>
          </p:cNvSpPr>
          <p:nvPr>
            <p:ph type="dt" sz="half" idx="10"/>
          </p:nvPr>
        </p:nvSpPr>
        <p:spPr/>
        <p:txBody>
          <a:bodyPr/>
          <a:lstStyle>
            <a:lvl1pPr>
              <a:defRPr/>
            </a:lvl1pPr>
          </a:lstStyle>
          <a:p>
            <a:pPr>
              <a:defRPr/>
            </a:pPr>
            <a:fld id="{CF52B61D-BCF2-4CE1-8B0C-66CFDFD832DF}" type="datetimeFigureOut">
              <a:rPr lang="es-ES_tradnl"/>
              <a:pPr>
                <a:defRPr/>
              </a:pPr>
              <a:t>21/10/2011</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0032BD0E-83CB-4777-9E1C-945758E8359D}" type="slidenum">
              <a:rPr lang="es-ES_tradnl"/>
              <a:pPr>
                <a:defRPr/>
              </a:pPr>
              <a:t>‹Nº›</a:t>
            </a:fld>
            <a:endParaRPr lang="es-ES_tradnl"/>
          </a:p>
        </p:txBody>
      </p:sp>
      <p:sp>
        <p:nvSpPr>
          <p:cNvPr id="8" name="Date Placeholder 3"/>
          <p:cNvSpPr txBox="1">
            <a:spLocks/>
          </p:cNvSpPr>
          <p:nvPr userDrawn="1"/>
        </p:nvSpPr>
        <p:spPr>
          <a:xfrm>
            <a:off x="457200" y="6376243"/>
            <a:ext cx="2746648" cy="365125"/>
          </a:xfrm>
          <a:prstGeom prst="rect">
            <a:avLst/>
          </a:prstGeom>
          <a:solidFill>
            <a:srgbClr val="FFC000"/>
          </a:solidFill>
        </p:spPr>
        <p:txBody>
          <a:bodyPr vert="horz" lIns="91440" tIns="45720" rIns="91440" bIns="45720" rtlCol="0" anchor="ctr"/>
          <a:lstStyle>
            <a:lvl1pPr>
              <a:defRPr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smtClean="0">
                <a:ln>
                  <a:noFill/>
                </a:ln>
                <a:solidFill>
                  <a:schemeClr val="tx2">
                    <a:lumMod val="75000"/>
                  </a:schemeClr>
                </a:solidFill>
                <a:effectLst/>
                <a:uLnTx/>
                <a:uFillTx/>
                <a:latin typeface="+mn-lt"/>
                <a:ea typeface="+mn-ea"/>
                <a:cs typeface="+mn-cs"/>
              </a:rPr>
              <a:t>TEMPUS</a:t>
            </a:r>
            <a:r>
              <a:rPr kumimoji="0" lang="es-ES_tradnl" sz="1200" b="1" i="0" u="none" strike="noStrike" kern="1200" cap="none" spc="0" normalizeH="0" baseline="0" noProof="0" smtClean="0">
                <a:ln>
                  <a:noFill/>
                </a:ln>
                <a:solidFill>
                  <a:schemeClr val="bg1"/>
                </a:solidFill>
                <a:effectLst/>
                <a:uLnTx/>
                <a:uFillTx/>
                <a:latin typeface="+mn-lt"/>
                <a:ea typeface="+mn-ea"/>
                <a:cs typeface="+mn-cs"/>
              </a:rPr>
              <a:t>: QATMI FINAL CONFERENCE</a:t>
            </a:r>
            <a:r>
              <a:rPr kumimoji="0" lang="es-ES_tradnl" sz="1200" b="1"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s-ES_tradnl"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3"/>
          <p:cNvSpPr>
            <a:spLocks noGrp="1"/>
          </p:cNvSpPr>
          <p:nvPr>
            <p:ph type="dt" sz="half" idx="10"/>
          </p:nvPr>
        </p:nvSpPr>
        <p:spPr/>
        <p:txBody>
          <a:bodyPr/>
          <a:lstStyle>
            <a:lvl1pPr>
              <a:defRPr/>
            </a:lvl1pPr>
          </a:lstStyle>
          <a:p>
            <a:pPr>
              <a:defRPr/>
            </a:pPr>
            <a:fld id="{3E154B69-EC3B-415E-B018-E8B1FF078C8C}" type="datetimeFigureOut">
              <a:rPr lang="es-ES_tradnl"/>
              <a:pPr>
                <a:defRPr/>
              </a:pPr>
              <a:t>21/10/2011</a:t>
            </a:fld>
            <a:endParaRPr lang="es-ES_tradnl"/>
          </a:p>
        </p:txBody>
      </p:sp>
      <p:sp>
        <p:nvSpPr>
          <p:cNvPr id="8" name="Footer Placeholder 4"/>
          <p:cNvSpPr>
            <a:spLocks noGrp="1"/>
          </p:cNvSpPr>
          <p:nvPr>
            <p:ph type="ftr" sz="quarter" idx="11"/>
          </p:nvPr>
        </p:nvSpPr>
        <p:spPr/>
        <p:txBody>
          <a:bodyPr/>
          <a:lstStyle>
            <a:lvl1pPr>
              <a:defRPr/>
            </a:lvl1pPr>
          </a:lstStyle>
          <a:p>
            <a:pPr>
              <a:defRPr/>
            </a:pPr>
            <a:endParaRPr lang="es-ES_tradnl"/>
          </a:p>
        </p:txBody>
      </p:sp>
      <p:sp>
        <p:nvSpPr>
          <p:cNvPr id="9" name="Slide Number Placeholder 5"/>
          <p:cNvSpPr>
            <a:spLocks noGrp="1"/>
          </p:cNvSpPr>
          <p:nvPr>
            <p:ph type="sldNum" sz="quarter" idx="12"/>
          </p:nvPr>
        </p:nvSpPr>
        <p:spPr/>
        <p:txBody>
          <a:bodyPr/>
          <a:lstStyle>
            <a:lvl1pPr>
              <a:defRPr/>
            </a:lvl1pPr>
          </a:lstStyle>
          <a:p>
            <a:pPr>
              <a:defRPr/>
            </a:pPr>
            <a:fld id="{581B9BA1-3BF5-473D-8DA5-879A8A888124}" type="slidenum">
              <a:rPr lang="es-ES_tradnl"/>
              <a:pPr>
                <a:defRPr/>
              </a:pPr>
              <a:t>‹Nº›</a:t>
            </a:fld>
            <a:endParaRPr lang="es-ES_tradnl"/>
          </a:p>
        </p:txBody>
      </p:sp>
      <p:sp>
        <p:nvSpPr>
          <p:cNvPr id="10" name="Date Placeholder 3"/>
          <p:cNvSpPr txBox="1">
            <a:spLocks/>
          </p:cNvSpPr>
          <p:nvPr userDrawn="1"/>
        </p:nvSpPr>
        <p:spPr>
          <a:xfrm>
            <a:off x="457200" y="6356350"/>
            <a:ext cx="2746648" cy="365125"/>
          </a:xfrm>
          <a:prstGeom prst="rect">
            <a:avLst/>
          </a:prstGeom>
          <a:solidFill>
            <a:srgbClr val="FFC000"/>
          </a:solidFill>
        </p:spPr>
        <p:txBody>
          <a:bodyPr vert="horz" lIns="91440" tIns="45720" rIns="91440" bIns="45720" rtlCol="0" anchor="ctr"/>
          <a:lstStyle>
            <a:lvl1pPr>
              <a:defRPr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smtClean="0">
                <a:ln>
                  <a:noFill/>
                </a:ln>
                <a:solidFill>
                  <a:schemeClr val="tx2">
                    <a:lumMod val="75000"/>
                  </a:schemeClr>
                </a:solidFill>
                <a:effectLst/>
                <a:uLnTx/>
                <a:uFillTx/>
                <a:latin typeface="+mn-lt"/>
                <a:ea typeface="+mn-ea"/>
                <a:cs typeface="+mn-cs"/>
              </a:rPr>
              <a:t>TEMPUS</a:t>
            </a:r>
            <a:r>
              <a:rPr kumimoji="0" lang="es-ES_tradnl" sz="1200" b="1" i="0" u="none" strike="noStrike" kern="1200" cap="none" spc="0" normalizeH="0" baseline="0" noProof="0" smtClean="0">
                <a:ln>
                  <a:noFill/>
                </a:ln>
                <a:solidFill>
                  <a:schemeClr val="bg1"/>
                </a:solidFill>
                <a:effectLst/>
                <a:uLnTx/>
                <a:uFillTx/>
                <a:latin typeface="+mn-lt"/>
                <a:ea typeface="+mn-ea"/>
                <a:cs typeface="+mn-cs"/>
              </a:rPr>
              <a:t>: QATMI FINAL CONFERENCE</a:t>
            </a:r>
            <a:r>
              <a:rPr kumimoji="0" lang="es-ES_tradnl" sz="1200" b="1"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s-ES_tradnl"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3"/>
          <p:cNvSpPr>
            <a:spLocks noGrp="1"/>
          </p:cNvSpPr>
          <p:nvPr>
            <p:ph type="dt" sz="half" idx="10"/>
          </p:nvPr>
        </p:nvSpPr>
        <p:spPr/>
        <p:txBody>
          <a:bodyPr/>
          <a:lstStyle>
            <a:lvl1pPr>
              <a:defRPr/>
            </a:lvl1pPr>
          </a:lstStyle>
          <a:p>
            <a:pPr>
              <a:defRPr/>
            </a:pPr>
            <a:fld id="{CE2B2215-1DFC-41DD-B7A5-34AB4B2AA743}" type="datetimeFigureOut">
              <a:rPr lang="es-ES_tradnl"/>
              <a:pPr>
                <a:defRPr/>
              </a:pPr>
              <a:t>21/10/2011</a:t>
            </a:fld>
            <a:endParaRPr lang="es-ES_tradnl"/>
          </a:p>
        </p:txBody>
      </p:sp>
      <p:sp>
        <p:nvSpPr>
          <p:cNvPr id="4" name="Footer Placeholder 4"/>
          <p:cNvSpPr>
            <a:spLocks noGrp="1"/>
          </p:cNvSpPr>
          <p:nvPr>
            <p:ph type="ftr" sz="quarter" idx="11"/>
          </p:nvPr>
        </p:nvSpPr>
        <p:spPr/>
        <p:txBody>
          <a:bodyPr/>
          <a:lstStyle>
            <a:lvl1pPr>
              <a:defRPr/>
            </a:lvl1pPr>
          </a:lstStyle>
          <a:p>
            <a:pPr>
              <a:defRPr/>
            </a:pPr>
            <a:endParaRPr lang="es-ES_tradnl"/>
          </a:p>
        </p:txBody>
      </p:sp>
      <p:sp>
        <p:nvSpPr>
          <p:cNvPr id="5" name="Slide Number Placeholder 5"/>
          <p:cNvSpPr>
            <a:spLocks noGrp="1"/>
          </p:cNvSpPr>
          <p:nvPr>
            <p:ph type="sldNum" sz="quarter" idx="12"/>
          </p:nvPr>
        </p:nvSpPr>
        <p:spPr/>
        <p:txBody>
          <a:bodyPr/>
          <a:lstStyle>
            <a:lvl1pPr>
              <a:defRPr/>
            </a:lvl1pPr>
          </a:lstStyle>
          <a:p>
            <a:pPr>
              <a:defRPr/>
            </a:pPr>
            <a:fld id="{0676F616-1EC1-4189-9496-DF45E42F92C4}" type="slidenum">
              <a:rPr lang="es-ES_tradnl"/>
              <a:pPr>
                <a:defRPr/>
              </a:pPr>
              <a:t>‹Nº›</a:t>
            </a:fld>
            <a:endParaRPr lang="es-ES_tradnl"/>
          </a:p>
        </p:txBody>
      </p:sp>
      <p:sp>
        <p:nvSpPr>
          <p:cNvPr id="6" name="Date Placeholder 3"/>
          <p:cNvSpPr txBox="1">
            <a:spLocks/>
          </p:cNvSpPr>
          <p:nvPr userDrawn="1"/>
        </p:nvSpPr>
        <p:spPr>
          <a:xfrm>
            <a:off x="457200" y="6356350"/>
            <a:ext cx="2746648" cy="365125"/>
          </a:xfrm>
          <a:prstGeom prst="rect">
            <a:avLst/>
          </a:prstGeom>
          <a:solidFill>
            <a:srgbClr val="FFC000"/>
          </a:solidFill>
        </p:spPr>
        <p:txBody>
          <a:bodyPr vert="horz" lIns="91440" tIns="45720" rIns="91440" bIns="45720" rtlCol="0" anchor="ctr"/>
          <a:lstStyle>
            <a:lvl1pPr>
              <a:defRPr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smtClean="0">
                <a:ln>
                  <a:noFill/>
                </a:ln>
                <a:solidFill>
                  <a:schemeClr val="tx2">
                    <a:lumMod val="75000"/>
                  </a:schemeClr>
                </a:solidFill>
                <a:effectLst/>
                <a:uLnTx/>
                <a:uFillTx/>
                <a:latin typeface="+mn-lt"/>
                <a:ea typeface="+mn-ea"/>
                <a:cs typeface="+mn-cs"/>
              </a:rPr>
              <a:t>TEMPUS</a:t>
            </a:r>
            <a:r>
              <a:rPr kumimoji="0" lang="es-ES_tradnl" sz="1200" b="1" i="0" u="none" strike="noStrike" kern="1200" cap="none" spc="0" normalizeH="0" baseline="0" noProof="0" smtClean="0">
                <a:ln>
                  <a:noFill/>
                </a:ln>
                <a:solidFill>
                  <a:schemeClr val="bg1"/>
                </a:solidFill>
                <a:effectLst/>
                <a:uLnTx/>
                <a:uFillTx/>
                <a:latin typeface="+mn-lt"/>
                <a:ea typeface="+mn-ea"/>
                <a:cs typeface="+mn-cs"/>
              </a:rPr>
              <a:t>: QATMI FINAL CONFERENCE</a:t>
            </a:r>
            <a:r>
              <a:rPr kumimoji="0" lang="es-ES_tradnl" sz="1200" b="1"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s-ES_tradnl"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6FC361-ADB6-4A7F-90CB-09D565C31FE5}" type="datetimeFigureOut">
              <a:rPr lang="es-ES_tradnl"/>
              <a:pPr>
                <a:defRPr/>
              </a:pPr>
              <a:t>21/10/2011</a:t>
            </a:fld>
            <a:endParaRPr lang="es-ES_tradnl"/>
          </a:p>
        </p:txBody>
      </p:sp>
      <p:sp>
        <p:nvSpPr>
          <p:cNvPr id="3" name="Footer Placeholder 4"/>
          <p:cNvSpPr>
            <a:spLocks noGrp="1"/>
          </p:cNvSpPr>
          <p:nvPr>
            <p:ph type="ftr" sz="quarter" idx="11"/>
          </p:nvPr>
        </p:nvSpPr>
        <p:spPr/>
        <p:txBody>
          <a:bodyPr/>
          <a:lstStyle>
            <a:lvl1pPr>
              <a:defRPr/>
            </a:lvl1pPr>
          </a:lstStyle>
          <a:p>
            <a:pPr>
              <a:defRPr/>
            </a:pPr>
            <a:endParaRPr lang="es-ES_tradnl"/>
          </a:p>
        </p:txBody>
      </p:sp>
      <p:sp>
        <p:nvSpPr>
          <p:cNvPr id="4" name="Slide Number Placeholder 5"/>
          <p:cNvSpPr>
            <a:spLocks noGrp="1"/>
          </p:cNvSpPr>
          <p:nvPr>
            <p:ph type="sldNum" sz="quarter" idx="12"/>
          </p:nvPr>
        </p:nvSpPr>
        <p:spPr/>
        <p:txBody>
          <a:bodyPr/>
          <a:lstStyle>
            <a:lvl1pPr>
              <a:defRPr/>
            </a:lvl1pPr>
          </a:lstStyle>
          <a:p>
            <a:pPr>
              <a:defRPr/>
            </a:pPr>
            <a:fld id="{2F234B84-906C-4AD4-84A7-F39894CB3C06}"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41ED39-27A0-458C-AD54-783CA6BE56F3}" type="datetimeFigureOut">
              <a:rPr lang="es-ES_tradnl"/>
              <a:pPr>
                <a:defRPr/>
              </a:pPr>
              <a:t>21/10/2011</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B829FB96-3891-4C8F-A779-60F8C9EE56FC}" type="slidenum">
              <a:rPr lang="es-ES_tradnl"/>
              <a:pPr>
                <a:defRPr/>
              </a:pPr>
              <a:t>‹Nº›</a:t>
            </a:fld>
            <a:endParaRPr lang="es-ES_tradnl"/>
          </a:p>
        </p:txBody>
      </p:sp>
      <p:sp>
        <p:nvSpPr>
          <p:cNvPr id="8" name="Date Placeholder 3"/>
          <p:cNvSpPr txBox="1">
            <a:spLocks/>
          </p:cNvSpPr>
          <p:nvPr userDrawn="1"/>
        </p:nvSpPr>
        <p:spPr>
          <a:xfrm>
            <a:off x="457200" y="6356350"/>
            <a:ext cx="2746648" cy="365125"/>
          </a:xfrm>
          <a:prstGeom prst="rect">
            <a:avLst/>
          </a:prstGeom>
          <a:solidFill>
            <a:srgbClr val="FFC000"/>
          </a:solidFill>
        </p:spPr>
        <p:txBody>
          <a:bodyPr vert="horz" lIns="91440" tIns="45720" rIns="91440" bIns="45720" rtlCol="0" anchor="ctr"/>
          <a:lstStyle>
            <a:lvl1pPr>
              <a:defRPr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smtClean="0">
                <a:ln>
                  <a:noFill/>
                </a:ln>
                <a:solidFill>
                  <a:schemeClr val="tx2">
                    <a:lumMod val="75000"/>
                  </a:schemeClr>
                </a:solidFill>
                <a:effectLst/>
                <a:uLnTx/>
                <a:uFillTx/>
                <a:latin typeface="+mn-lt"/>
                <a:ea typeface="+mn-ea"/>
                <a:cs typeface="+mn-cs"/>
              </a:rPr>
              <a:t>TEMPUS</a:t>
            </a:r>
            <a:r>
              <a:rPr kumimoji="0" lang="es-ES_tradnl" sz="1200" b="1" i="0" u="none" strike="noStrike" kern="1200" cap="none" spc="0" normalizeH="0" baseline="0" noProof="0" smtClean="0">
                <a:ln>
                  <a:noFill/>
                </a:ln>
                <a:solidFill>
                  <a:schemeClr val="bg1"/>
                </a:solidFill>
                <a:effectLst/>
                <a:uLnTx/>
                <a:uFillTx/>
                <a:latin typeface="+mn-lt"/>
                <a:ea typeface="+mn-ea"/>
                <a:cs typeface="+mn-cs"/>
              </a:rPr>
              <a:t>: QATMI FINAL CONFERENCE</a:t>
            </a:r>
            <a:r>
              <a:rPr kumimoji="0" lang="es-ES_tradnl" sz="1200" b="1"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s-ES_tradnl"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4AA9D1-C17A-42BE-960A-72A058379661}" type="datetimeFigureOut">
              <a:rPr lang="es-ES_tradnl"/>
              <a:pPr>
                <a:defRPr/>
              </a:pPr>
              <a:t>21/10/2011</a:t>
            </a:fld>
            <a:endParaRPr lang="es-ES_tradnl" dirty="0"/>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D2583FDF-E20F-4B2F-B6E0-0990E22F8C49}" type="slidenum">
              <a:rPr lang="es-ES_tradnl"/>
              <a:pPr>
                <a:defRPr/>
              </a:pPr>
              <a:t>‹Nº›</a:t>
            </a:fld>
            <a:endParaRPr lang="es-ES_tradnl"/>
          </a:p>
        </p:txBody>
      </p:sp>
      <p:sp>
        <p:nvSpPr>
          <p:cNvPr id="8" name="Date Placeholder 3"/>
          <p:cNvSpPr txBox="1">
            <a:spLocks/>
          </p:cNvSpPr>
          <p:nvPr userDrawn="1"/>
        </p:nvSpPr>
        <p:spPr>
          <a:xfrm>
            <a:off x="457200" y="6356350"/>
            <a:ext cx="2746648" cy="365125"/>
          </a:xfrm>
          <a:prstGeom prst="rect">
            <a:avLst/>
          </a:prstGeom>
          <a:solidFill>
            <a:srgbClr val="FFC000"/>
          </a:solidFill>
        </p:spPr>
        <p:txBody>
          <a:bodyPr vert="horz" lIns="91440" tIns="45720" rIns="91440" bIns="45720" rtlCol="0" anchor="ctr"/>
          <a:lstStyle>
            <a:lvl1pPr>
              <a:defRPr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smtClean="0">
                <a:ln>
                  <a:noFill/>
                </a:ln>
                <a:solidFill>
                  <a:schemeClr val="tx2">
                    <a:lumMod val="75000"/>
                  </a:schemeClr>
                </a:solidFill>
                <a:effectLst/>
                <a:uLnTx/>
                <a:uFillTx/>
                <a:latin typeface="+mn-lt"/>
                <a:ea typeface="+mn-ea"/>
                <a:cs typeface="+mn-cs"/>
              </a:rPr>
              <a:t>TEMPUS</a:t>
            </a:r>
            <a:r>
              <a:rPr kumimoji="0" lang="es-ES_tradnl" sz="1200" b="1" i="0" u="none" strike="noStrike" kern="1200" cap="none" spc="0" normalizeH="0" baseline="0" noProof="0" smtClean="0">
                <a:ln>
                  <a:noFill/>
                </a:ln>
                <a:solidFill>
                  <a:schemeClr val="bg1"/>
                </a:solidFill>
                <a:effectLst/>
                <a:uLnTx/>
                <a:uFillTx/>
                <a:latin typeface="+mn-lt"/>
                <a:ea typeface="+mn-ea"/>
                <a:cs typeface="+mn-cs"/>
              </a:rPr>
              <a:t>: QATMI FINAL CONFERENCE</a:t>
            </a:r>
            <a:r>
              <a:rPr kumimoji="0" lang="es-ES_tradnl" sz="1200" b="1"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s-ES_tradnl"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ES_trad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233B50-C355-49D8-B361-D93B2FBEB962}" type="datetimeFigureOut">
              <a:rPr lang="es-ES_tradnl"/>
              <a:pPr>
                <a:defRPr/>
              </a:pPr>
              <a:t>21/10/2011</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DAEF68F-C5F8-45A5-AA8E-E24EC54DDD02}"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ua.es/es/presentacion/pe/plan/index.html"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ua.es/es/presentacion/pe/plan/documentos/PEUA.pdf"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2124075" y="1773238"/>
            <a:ext cx="4581525" cy="1085850"/>
          </a:xfrm>
          <a:prstGeom prst="rect">
            <a:avLst/>
          </a:prstGeom>
          <a:noFill/>
          <a:ln w="9525">
            <a:noFill/>
            <a:miter lim="800000"/>
            <a:headEnd/>
            <a:tailEnd/>
          </a:ln>
        </p:spPr>
      </p:pic>
      <p:sp>
        <p:nvSpPr>
          <p:cNvPr id="2051" name="5 CuadroTexto"/>
          <p:cNvSpPr txBox="1">
            <a:spLocks noChangeArrowheads="1"/>
          </p:cNvSpPr>
          <p:nvPr/>
        </p:nvSpPr>
        <p:spPr bwMode="auto">
          <a:xfrm>
            <a:off x="539750" y="2205038"/>
            <a:ext cx="8280400" cy="3631763"/>
          </a:xfrm>
          <a:prstGeom prst="rect">
            <a:avLst/>
          </a:prstGeom>
          <a:noFill/>
          <a:ln w="9525">
            <a:noFill/>
            <a:miter lim="800000"/>
            <a:headEnd/>
            <a:tailEnd/>
          </a:ln>
        </p:spPr>
        <p:txBody>
          <a:bodyPr>
            <a:spAutoFit/>
          </a:bodyPr>
          <a:lstStyle/>
          <a:p>
            <a:pPr>
              <a:defRPr/>
            </a:pPr>
            <a:endParaRPr lang="es-ES" dirty="0">
              <a:latin typeface="Calibri" pitchFamily="34" charset="0"/>
            </a:endParaRPr>
          </a:p>
          <a:p>
            <a:pPr algn="ctr">
              <a:defRPr/>
            </a:pPr>
            <a:endParaRPr lang="es-ES" sz="3200" dirty="0">
              <a:solidFill>
                <a:srgbClr val="002060"/>
              </a:solidFill>
              <a:latin typeface="Calibri" pitchFamily="34" charset="0"/>
            </a:endParaRPr>
          </a:p>
          <a:p>
            <a:pPr algn="ctr">
              <a:defRPr/>
            </a:pPr>
            <a:r>
              <a:rPr lang="es-ES" sz="3200" u="sng" dirty="0">
                <a:solidFill>
                  <a:schemeClr val="tx2">
                    <a:lumMod val="75000"/>
                  </a:schemeClr>
                </a:solidFill>
                <a:latin typeface="Calibri" pitchFamily="34" charset="0"/>
              </a:rPr>
              <a:t>INTERNATIONAL </a:t>
            </a:r>
            <a:r>
              <a:rPr lang="es-ES" sz="3200" b="1" u="sng" dirty="0">
                <a:solidFill>
                  <a:schemeClr val="tx2">
                    <a:lumMod val="75000"/>
                  </a:schemeClr>
                </a:solidFill>
                <a:latin typeface="Calibri" pitchFamily="34" charset="0"/>
              </a:rPr>
              <a:t>STRATEGIC</a:t>
            </a:r>
            <a:r>
              <a:rPr lang="es-ES" sz="3200" u="sng" dirty="0">
                <a:solidFill>
                  <a:schemeClr val="tx2">
                    <a:lumMod val="75000"/>
                  </a:schemeClr>
                </a:solidFill>
                <a:latin typeface="Calibri" pitchFamily="34" charset="0"/>
              </a:rPr>
              <a:t> </a:t>
            </a:r>
            <a:r>
              <a:rPr lang="es-ES" sz="3200" b="1" u="sng" dirty="0">
                <a:solidFill>
                  <a:schemeClr val="tx2">
                    <a:lumMod val="75000"/>
                  </a:schemeClr>
                </a:solidFill>
                <a:latin typeface="Calibri" pitchFamily="34" charset="0"/>
              </a:rPr>
              <a:t>PLAN</a:t>
            </a:r>
          </a:p>
          <a:p>
            <a:pPr algn="ctr">
              <a:defRPr/>
            </a:pPr>
            <a:r>
              <a:rPr lang="es-ES" sz="3200" b="1" dirty="0">
                <a:solidFill>
                  <a:schemeClr val="tx2">
                    <a:lumMod val="75000"/>
                  </a:schemeClr>
                </a:solidFill>
                <a:latin typeface="Calibri" pitchFamily="34" charset="0"/>
              </a:rPr>
              <a:t>     UNIVERSITY OF ALICANTE</a:t>
            </a:r>
          </a:p>
          <a:p>
            <a:pPr algn="ctr">
              <a:defRPr/>
            </a:pPr>
            <a:endParaRPr lang="es-ES" sz="3200" b="1" dirty="0">
              <a:solidFill>
                <a:srgbClr val="002060"/>
              </a:solidFill>
              <a:latin typeface="Calibri" pitchFamily="34" charset="0"/>
            </a:endParaRPr>
          </a:p>
          <a:p>
            <a:pPr algn="ctr">
              <a:defRPr/>
            </a:pPr>
            <a:endParaRPr lang="es-ES" sz="3200" b="1" dirty="0">
              <a:solidFill>
                <a:srgbClr val="002060"/>
              </a:solidFill>
              <a:latin typeface="Calibri" pitchFamily="34" charset="0"/>
            </a:endParaRPr>
          </a:p>
          <a:p>
            <a:pPr>
              <a:defRPr/>
            </a:pPr>
            <a:endParaRPr lang="es-ES" sz="2000" smtClean="0">
              <a:solidFill>
                <a:schemeClr val="tx2">
                  <a:lumMod val="75000"/>
                </a:schemeClr>
              </a:solidFill>
              <a:latin typeface="Calibri" pitchFamily="34" charset="0"/>
            </a:endParaRPr>
          </a:p>
          <a:p>
            <a:pPr>
              <a:defRPr/>
            </a:pPr>
            <a:r>
              <a:rPr lang="es-ES" sz="2000" smtClean="0">
                <a:solidFill>
                  <a:schemeClr val="tx2">
                    <a:lumMod val="75000"/>
                  </a:schemeClr>
                </a:solidFill>
                <a:latin typeface="Calibri" pitchFamily="34" charset="0"/>
              </a:rPr>
              <a:t>Joaquín </a:t>
            </a:r>
            <a:r>
              <a:rPr lang="es-ES" sz="2000" dirty="0" err="1">
                <a:solidFill>
                  <a:schemeClr val="tx2">
                    <a:lumMod val="75000"/>
                  </a:schemeClr>
                </a:solidFill>
                <a:latin typeface="Calibri" pitchFamily="34" charset="0"/>
              </a:rPr>
              <a:t>Marhuenda</a:t>
            </a:r>
            <a:endParaRPr lang="es-ES" sz="2000" dirty="0">
              <a:solidFill>
                <a:schemeClr val="tx2">
                  <a:lumMod val="75000"/>
                </a:schemeClr>
              </a:solidFill>
              <a:latin typeface="Calibri" pitchFamily="34" charset="0"/>
            </a:endParaRPr>
          </a:p>
          <a:p>
            <a:pPr>
              <a:defRPr/>
            </a:pPr>
            <a:r>
              <a:rPr lang="es-ES" sz="1200" dirty="0">
                <a:solidFill>
                  <a:schemeClr val="bg1">
                    <a:lumMod val="50000"/>
                  </a:schemeClr>
                </a:solidFill>
                <a:latin typeface="Calibri" pitchFamily="34" charset="0"/>
              </a:rPr>
              <a:t>Vice-</a:t>
            </a:r>
            <a:r>
              <a:rPr lang="es-ES" sz="1200" dirty="0" err="1">
                <a:solidFill>
                  <a:schemeClr val="bg1">
                    <a:lumMod val="50000"/>
                  </a:schemeClr>
                </a:solidFill>
                <a:latin typeface="Calibri" pitchFamily="34" charset="0"/>
              </a:rPr>
              <a:t>President</a:t>
            </a:r>
            <a:r>
              <a:rPr lang="es-ES" sz="1200" dirty="0">
                <a:solidFill>
                  <a:schemeClr val="bg1">
                    <a:lumMod val="50000"/>
                  </a:schemeClr>
                </a:solidFill>
                <a:latin typeface="Calibri" pitchFamily="34" charset="0"/>
              </a:rPr>
              <a:t> </a:t>
            </a:r>
            <a:r>
              <a:rPr lang="es-ES" sz="1200" dirty="0" err="1">
                <a:solidFill>
                  <a:schemeClr val="bg1">
                    <a:lumMod val="50000"/>
                  </a:schemeClr>
                </a:solidFill>
                <a:latin typeface="Calibri" pitchFamily="34" charset="0"/>
              </a:rPr>
              <a:t>for</a:t>
            </a:r>
            <a:r>
              <a:rPr lang="es-ES" sz="1200" dirty="0">
                <a:solidFill>
                  <a:schemeClr val="bg1">
                    <a:lumMod val="50000"/>
                  </a:schemeClr>
                </a:solidFill>
                <a:latin typeface="Calibri" pitchFamily="34" charset="0"/>
              </a:rPr>
              <a:t> </a:t>
            </a:r>
            <a:r>
              <a:rPr lang="es-ES" sz="1200" dirty="0" err="1">
                <a:solidFill>
                  <a:schemeClr val="bg1">
                    <a:lumMod val="50000"/>
                  </a:schemeClr>
                </a:solidFill>
                <a:latin typeface="Calibri" pitchFamily="34" charset="0"/>
              </a:rPr>
              <a:t>Institutional</a:t>
            </a:r>
            <a:r>
              <a:rPr lang="es-ES" sz="1200" dirty="0">
                <a:solidFill>
                  <a:schemeClr val="bg1">
                    <a:lumMod val="50000"/>
                  </a:schemeClr>
                </a:solidFill>
                <a:latin typeface="Calibri" pitchFamily="34" charset="0"/>
              </a:rPr>
              <a:t> </a:t>
            </a:r>
            <a:r>
              <a:rPr lang="es-ES" sz="1200" dirty="0" err="1">
                <a:solidFill>
                  <a:schemeClr val="bg1">
                    <a:lumMod val="50000"/>
                  </a:schemeClr>
                </a:solidFill>
                <a:latin typeface="Calibri" pitchFamily="34" charset="0"/>
              </a:rPr>
              <a:t>Studies</a:t>
            </a:r>
            <a:r>
              <a:rPr lang="es-ES" sz="1200" dirty="0">
                <a:solidFill>
                  <a:schemeClr val="bg1">
                    <a:lumMod val="50000"/>
                  </a:schemeClr>
                </a:solidFill>
                <a:latin typeface="Calibri" pitchFamily="34" charset="0"/>
              </a:rPr>
              <a:t> </a:t>
            </a:r>
            <a:r>
              <a:rPr lang="es-ES" sz="1200" dirty="0" err="1">
                <a:solidFill>
                  <a:schemeClr val="bg1">
                    <a:lumMod val="50000"/>
                  </a:schemeClr>
                </a:solidFill>
                <a:latin typeface="Calibri" pitchFamily="34" charset="0"/>
              </a:rPr>
              <a:t>Planning</a:t>
            </a:r>
            <a:r>
              <a:rPr lang="es-ES" sz="1200" dirty="0">
                <a:solidFill>
                  <a:schemeClr val="bg1">
                    <a:lumMod val="50000"/>
                  </a:schemeClr>
                </a:solidFill>
                <a:latin typeface="Calibri" pitchFamily="34" charset="0"/>
              </a:rPr>
              <a:t>  at UA</a:t>
            </a:r>
          </a:p>
        </p:txBody>
      </p:sp>
      <p:pic>
        <p:nvPicPr>
          <p:cNvPr id="2052" name="Picture 4"/>
          <p:cNvPicPr>
            <a:picLocks noChangeAspect="1" noChangeArrowheads="1"/>
          </p:cNvPicPr>
          <p:nvPr/>
        </p:nvPicPr>
        <p:blipFill>
          <a:blip r:embed="rId4" cstate="print"/>
          <a:srcRect/>
          <a:stretch>
            <a:fillRect/>
          </a:stretch>
        </p:blipFill>
        <p:spPr bwMode="auto">
          <a:xfrm>
            <a:off x="3929063" y="0"/>
            <a:ext cx="1785937" cy="1785938"/>
          </a:xfrm>
          <a:prstGeom prst="rect">
            <a:avLst/>
          </a:prstGeom>
          <a:noFill/>
          <a:ln w="9525">
            <a:noFill/>
            <a:miter lim="800000"/>
            <a:headEnd/>
            <a:tailEnd/>
          </a:ln>
        </p:spPr>
      </p:pic>
      <p:sp>
        <p:nvSpPr>
          <p:cNvPr id="5" name="Date Placeholder 3"/>
          <p:cNvSpPr txBox="1">
            <a:spLocks/>
          </p:cNvSpPr>
          <p:nvPr/>
        </p:nvSpPr>
        <p:spPr>
          <a:xfrm>
            <a:off x="3491880" y="4221088"/>
            <a:ext cx="2880320" cy="936104"/>
          </a:xfrm>
          <a:prstGeom prst="rect">
            <a:avLst/>
          </a:prstGeom>
          <a:solidFill>
            <a:srgbClr val="FFC000"/>
          </a:solidFill>
        </p:spPr>
        <p:txBody>
          <a:bodyPr vert="horz" lIns="91440" tIns="45720" rIns="91440" bIns="45720" rtlCol="0" anchor="ctr"/>
          <a:lstStyle>
            <a:defPPr>
              <a:defRPr lang="es-ES_trad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chemeClr val="tx2">
                    <a:lumMod val="75000"/>
                  </a:schemeClr>
                </a:solidFill>
                <a:effectLst/>
                <a:uLnTx/>
                <a:uFillTx/>
                <a:latin typeface="+mn-lt"/>
                <a:ea typeface="+mn-ea"/>
                <a:cs typeface="+mn-cs"/>
              </a:rPr>
              <a:t>TEMPUS</a:t>
            </a:r>
            <a:r>
              <a:rPr kumimoji="0" lang="es-ES_tradnl" sz="1200" b="1" i="0" u="none" strike="noStrike" kern="1200" cap="none" spc="0" normalizeH="0" baseline="0" noProof="0" dirty="0" smtClean="0">
                <a:ln>
                  <a:noFill/>
                </a:ln>
                <a:solidFill>
                  <a:schemeClr val="bg1"/>
                </a:solidFill>
                <a:effectLst/>
                <a:uLnTx/>
                <a:uFillTx/>
                <a:latin typeface="+mn-lt"/>
                <a:ea typeface="+mn-ea"/>
                <a:cs typeface="+mn-cs"/>
              </a:rPr>
              <a:t>: QATMI FINAL </a:t>
            </a:r>
            <a:r>
              <a:rPr kumimoji="0" lang="es-ES_tradnl" sz="1200" b="1" i="0" u="none" strike="noStrike" kern="1200" cap="none" spc="0" normalizeH="0" baseline="0" noProof="0" dirty="0" smtClean="0">
                <a:ln>
                  <a:noFill/>
                </a:ln>
                <a:solidFill>
                  <a:schemeClr val="bg1"/>
                </a:solidFill>
                <a:effectLst/>
                <a:uLnTx/>
                <a:uFillTx/>
                <a:latin typeface="+mn-lt"/>
                <a:ea typeface="+mn-ea"/>
                <a:cs typeface="+mn-cs"/>
              </a:rPr>
              <a:t>CONFERENCE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b="1" dirty="0" smtClean="0">
                <a:latin typeface="+mn-lt"/>
                <a:cs typeface="+mn-cs"/>
              </a:rPr>
              <a:t>21.10.2011</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b="1" dirty="0" smtClean="0">
                <a:latin typeface="+mn-lt"/>
                <a:cs typeface="+mn-cs"/>
              </a:rPr>
              <a:t>Taras Shevchenko </a:t>
            </a:r>
            <a:r>
              <a:rPr lang="en-US" sz="1200" b="1" dirty="0" smtClean="0">
                <a:latin typeface="+mn-lt"/>
                <a:cs typeface="+mn-cs"/>
              </a:rPr>
              <a:t>National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mn-cs"/>
              </a:rPr>
              <a:t> University of Kiev</a:t>
            </a:r>
            <a:endParaRPr kumimoji="0" lang="en-US" sz="1200" b="1"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11267"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11268" name="7 Grupo"/>
          <p:cNvGrpSpPr>
            <a:grpSpLocks/>
          </p:cNvGrpSpPr>
          <p:nvPr/>
        </p:nvGrpSpPr>
        <p:grpSpPr bwMode="auto">
          <a:xfrm>
            <a:off x="285750" y="0"/>
            <a:ext cx="1071563" cy="5891213"/>
            <a:chOff x="-32" y="-6119408"/>
            <a:chExt cx="1275413" cy="8699987"/>
          </a:xfrm>
        </p:grpSpPr>
        <p:pic>
          <p:nvPicPr>
            <p:cNvPr id="11272"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11273"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11269"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1270" name="7 Título"/>
          <p:cNvSpPr>
            <a:spLocks noGrp="1"/>
          </p:cNvSpPr>
          <p:nvPr>
            <p:ph type="title"/>
          </p:nvPr>
        </p:nvSpPr>
        <p:spPr/>
        <p:txBody>
          <a:bodyPr/>
          <a:lstStyle/>
          <a:p>
            <a:pPr algn="r" eaLnBrk="1" hangingPunct="1"/>
            <a:r>
              <a:rPr lang="es-ES" sz="3600" b="1" smtClean="0">
                <a:solidFill>
                  <a:srgbClr val="C00000"/>
                </a:solidFill>
              </a:rPr>
              <a:t>MISSION</a:t>
            </a:r>
          </a:p>
        </p:txBody>
      </p:sp>
      <p:sp>
        <p:nvSpPr>
          <p:cNvPr id="9" name="8 Marcador de contenido"/>
          <p:cNvSpPr>
            <a:spLocks noGrp="1"/>
          </p:cNvSpPr>
          <p:nvPr>
            <p:ph idx="1"/>
          </p:nvPr>
        </p:nvSpPr>
        <p:spPr>
          <a:xfrm>
            <a:off x="1428750" y="1357313"/>
            <a:ext cx="7258050" cy="5000625"/>
          </a:xfrm>
        </p:spPr>
        <p:txBody>
          <a:bodyPr/>
          <a:lstStyle/>
          <a:p>
            <a:pPr eaLnBrk="1" hangingPunct="1">
              <a:defRPr/>
            </a:pPr>
            <a:endParaRPr lang="en-GB" sz="2000" dirty="0" smtClean="0"/>
          </a:p>
          <a:p>
            <a:pPr algn="just" eaLnBrk="1" hangingPunct="1">
              <a:buFont typeface="Arial" charset="0"/>
              <a:buNone/>
              <a:defRPr/>
            </a:pPr>
            <a:r>
              <a:rPr lang="en-GB" sz="2000" dirty="0" smtClean="0">
                <a:solidFill>
                  <a:schemeClr val="tx2">
                    <a:lumMod val="75000"/>
                  </a:schemeClr>
                </a:solidFill>
              </a:rPr>
              <a:t>The mission is the </a:t>
            </a:r>
            <a:r>
              <a:rPr lang="es-ES" sz="2000" dirty="0" smtClean="0">
                <a:solidFill>
                  <a:schemeClr val="tx2">
                    <a:lumMod val="75000"/>
                  </a:schemeClr>
                </a:solidFill>
              </a:rPr>
              <a:t>existencial </a:t>
            </a:r>
            <a:r>
              <a:rPr lang="en-GB" sz="2000" dirty="0" smtClean="0">
                <a:solidFill>
                  <a:schemeClr val="tx2">
                    <a:lumMod val="75000"/>
                  </a:schemeClr>
                </a:solidFill>
              </a:rPr>
              <a:t>reason  of the UA:</a:t>
            </a:r>
          </a:p>
          <a:p>
            <a:pPr lvl="1" algn="just" eaLnBrk="1" hangingPunct="1">
              <a:buFont typeface="Arial" charset="0"/>
              <a:buNone/>
              <a:defRPr/>
            </a:pPr>
            <a:endParaRPr lang="en-GB" sz="2000" dirty="0" smtClean="0"/>
          </a:p>
          <a:p>
            <a:pPr lvl="1" algn="just" eaLnBrk="1" hangingPunct="1">
              <a:buFont typeface="Arial" charset="0"/>
              <a:buNone/>
              <a:defRPr/>
            </a:pPr>
            <a:endParaRPr lang="en-GB" sz="2000" dirty="0" smtClean="0"/>
          </a:p>
          <a:p>
            <a:pPr lvl="1" algn="just" eaLnBrk="1" hangingPunct="1">
              <a:buFont typeface="Arial" charset="0"/>
              <a:buNone/>
              <a:defRPr/>
            </a:pPr>
            <a:r>
              <a:rPr lang="en-GB" sz="2000" b="1" dirty="0" smtClean="0">
                <a:solidFill>
                  <a:schemeClr val="tx2">
                    <a:lumMod val="75000"/>
                  </a:schemeClr>
                </a:solidFill>
              </a:rPr>
              <a:t>The University of Alicante is a public, dynamic and innovative institution, with international perspectives and an international reference campus, Whose MISSION is  to provide integral trainings to its students with a commitment with the progress and  society improvements, through the creation and transfer of technology as well as the cultural, scientific and technological development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12291"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12292" name="7 Grupo"/>
          <p:cNvGrpSpPr>
            <a:grpSpLocks/>
          </p:cNvGrpSpPr>
          <p:nvPr/>
        </p:nvGrpSpPr>
        <p:grpSpPr bwMode="auto">
          <a:xfrm>
            <a:off x="285750" y="0"/>
            <a:ext cx="1071563" cy="5891213"/>
            <a:chOff x="-32" y="-6119408"/>
            <a:chExt cx="1275413" cy="8699987"/>
          </a:xfrm>
        </p:grpSpPr>
        <p:pic>
          <p:nvPicPr>
            <p:cNvPr id="12296"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12297"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12293"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2294" name="7 Título"/>
          <p:cNvSpPr>
            <a:spLocks noGrp="1"/>
          </p:cNvSpPr>
          <p:nvPr>
            <p:ph type="title"/>
          </p:nvPr>
        </p:nvSpPr>
        <p:spPr/>
        <p:txBody>
          <a:bodyPr/>
          <a:lstStyle/>
          <a:p>
            <a:pPr algn="r" eaLnBrk="1" hangingPunct="1"/>
            <a:r>
              <a:rPr lang="es-ES" sz="3600" b="1" smtClean="0">
                <a:solidFill>
                  <a:srgbClr val="C00000"/>
                </a:solidFill>
              </a:rPr>
              <a:t>VALUES</a:t>
            </a:r>
          </a:p>
        </p:txBody>
      </p:sp>
      <p:sp>
        <p:nvSpPr>
          <p:cNvPr id="12295" name="8 Marcador de contenido"/>
          <p:cNvSpPr>
            <a:spLocks noGrp="1"/>
          </p:cNvSpPr>
          <p:nvPr>
            <p:ph idx="1"/>
          </p:nvPr>
        </p:nvSpPr>
        <p:spPr>
          <a:xfrm>
            <a:off x="1428750" y="1357313"/>
            <a:ext cx="7258050" cy="5000625"/>
          </a:xfrm>
        </p:spPr>
        <p:txBody>
          <a:bodyPr/>
          <a:lstStyle/>
          <a:p>
            <a:pPr eaLnBrk="1" hangingPunct="1">
              <a:defRPr/>
            </a:pPr>
            <a:endParaRPr lang="en-GB" sz="2000" dirty="0" smtClean="0"/>
          </a:p>
          <a:p>
            <a:pPr lvl="1" eaLnBrk="1" hangingPunct="1">
              <a:buFont typeface="Arial" charset="0"/>
              <a:buNone/>
              <a:defRPr/>
            </a:pPr>
            <a:r>
              <a:rPr lang="en-GB" sz="1600" dirty="0" smtClean="0">
                <a:solidFill>
                  <a:schemeClr val="tx2">
                    <a:lumMod val="75000"/>
                  </a:schemeClr>
                </a:solidFill>
              </a:rPr>
              <a:t>The values represent the main reference to guide University´s  behaviour. At the UA the following values are the guidelines:</a:t>
            </a:r>
          </a:p>
          <a:p>
            <a:pPr lvl="1" eaLnBrk="1" hangingPunct="1">
              <a:buFont typeface="Arial" charset="0"/>
              <a:buNone/>
              <a:defRPr/>
            </a:pPr>
            <a:endParaRPr lang="en-GB" sz="1600" dirty="0" smtClean="0">
              <a:solidFill>
                <a:schemeClr val="tx2">
                  <a:lumMod val="75000"/>
                </a:schemeClr>
              </a:solidFill>
            </a:endParaRPr>
          </a:p>
          <a:p>
            <a:pPr lvl="3" eaLnBrk="1" hangingPunct="1">
              <a:buFont typeface="Wingdings" pitchFamily="2" charset="2"/>
              <a:buChar char="Ø"/>
              <a:defRPr/>
            </a:pPr>
            <a:r>
              <a:rPr lang="en-GB" dirty="0" smtClean="0">
                <a:solidFill>
                  <a:schemeClr val="tx2">
                    <a:lumMod val="75000"/>
                  </a:schemeClr>
                </a:solidFill>
              </a:rPr>
              <a:t>Quality </a:t>
            </a:r>
          </a:p>
          <a:p>
            <a:pPr lvl="3" eaLnBrk="1" hangingPunct="1">
              <a:buFont typeface="Wingdings" pitchFamily="2" charset="2"/>
              <a:buChar char="Ø"/>
              <a:defRPr/>
            </a:pPr>
            <a:r>
              <a:rPr lang="en-GB" dirty="0" smtClean="0">
                <a:solidFill>
                  <a:schemeClr val="tx2">
                    <a:lumMod val="75000"/>
                  </a:schemeClr>
                </a:solidFill>
              </a:rPr>
              <a:t>Social commitment</a:t>
            </a:r>
          </a:p>
          <a:p>
            <a:pPr lvl="3" eaLnBrk="1" hangingPunct="1">
              <a:buFont typeface="Wingdings" pitchFamily="2" charset="2"/>
              <a:buChar char="Ø"/>
              <a:defRPr/>
            </a:pPr>
            <a:r>
              <a:rPr lang="en-GB" dirty="0" smtClean="0">
                <a:solidFill>
                  <a:schemeClr val="tx2">
                    <a:lumMod val="75000"/>
                  </a:schemeClr>
                </a:solidFill>
              </a:rPr>
              <a:t>Environmental awareness</a:t>
            </a:r>
          </a:p>
          <a:p>
            <a:pPr lvl="3" eaLnBrk="1" hangingPunct="1">
              <a:buFont typeface="Wingdings" pitchFamily="2" charset="2"/>
              <a:buChar char="Ø"/>
              <a:defRPr/>
            </a:pPr>
            <a:r>
              <a:rPr lang="en-GB" dirty="0" smtClean="0">
                <a:solidFill>
                  <a:schemeClr val="tx2">
                    <a:lumMod val="75000"/>
                  </a:schemeClr>
                </a:solidFill>
              </a:rPr>
              <a:t>Cooperation for development</a:t>
            </a:r>
          </a:p>
          <a:p>
            <a:pPr lvl="3" eaLnBrk="1" hangingPunct="1">
              <a:buFont typeface="Wingdings" pitchFamily="2" charset="2"/>
              <a:buChar char="Ø"/>
              <a:defRPr/>
            </a:pPr>
            <a:r>
              <a:rPr lang="en-GB" dirty="0" smtClean="0">
                <a:solidFill>
                  <a:schemeClr val="tx2">
                    <a:lumMod val="75000"/>
                  </a:schemeClr>
                </a:solidFill>
              </a:rPr>
              <a:t>Equality</a:t>
            </a:r>
          </a:p>
          <a:p>
            <a:pPr lvl="3" eaLnBrk="1" hangingPunct="1">
              <a:buFont typeface="Wingdings" pitchFamily="2" charset="2"/>
              <a:buChar char="Ø"/>
              <a:defRPr/>
            </a:pPr>
            <a:r>
              <a:rPr lang="en-GB" dirty="0" smtClean="0">
                <a:solidFill>
                  <a:schemeClr val="tx2">
                    <a:lumMod val="75000"/>
                  </a:schemeClr>
                </a:solidFill>
              </a:rPr>
              <a:t>Integration</a:t>
            </a:r>
          </a:p>
          <a:p>
            <a:pPr lvl="3" eaLnBrk="1" hangingPunct="1">
              <a:buFont typeface="Wingdings" pitchFamily="2" charset="2"/>
              <a:buChar char="Ø"/>
              <a:defRPr/>
            </a:pPr>
            <a:r>
              <a:rPr lang="en-GB" dirty="0" smtClean="0">
                <a:solidFill>
                  <a:schemeClr val="tx2">
                    <a:lumMod val="75000"/>
                  </a:schemeClr>
                </a:solidFill>
              </a:rPr>
              <a:t>Participation</a:t>
            </a:r>
          </a:p>
          <a:p>
            <a:pPr lvl="3" eaLnBrk="1" hangingPunct="1">
              <a:buFont typeface="Wingdings" pitchFamily="2" charset="2"/>
              <a:buChar char="Ø"/>
              <a:defRPr/>
            </a:pPr>
            <a:r>
              <a:rPr lang="en-GB" dirty="0" smtClean="0">
                <a:solidFill>
                  <a:schemeClr val="tx2">
                    <a:lumMod val="75000"/>
                  </a:schemeClr>
                </a:solidFill>
              </a:rPr>
              <a:t>Critical  thought</a:t>
            </a:r>
          </a:p>
          <a:p>
            <a:pPr lvl="3" eaLnBrk="1" hangingPunct="1">
              <a:buFont typeface="Wingdings" pitchFamily="2" charset="2"/>
              <a:buChar char="Ø"/>
              <a:defRPr/>
            </a:pPr>
            <a:r>
              <a:rPr lang="en-GB" dirty="0" smtClean="0">
                <a:solidFill>
                  <a:schemeClr val="tx2">
                    <a:lumMod val="75000"/>
                  </a:schemeClr>
                </a:solidFill>
              </a:rPr>
              <a:t>Tolerance</a:t>
            </a:r>
          </a:p>
          <a:p>
            <a:pPr lvl="3" eaLnBrk="1" hangingPunct="1">
              <a:buFont typeface="Wingdings" pitchFamily="2" charset="2"/>
              <a:buChar char="Ø"/>
              <a:defRPr/>
            </a:pPr>
            <a:r>
              <a:rPr lang="en-GB" dirty="0" smtClean="0">
                <a:solidFill>
                  <a:schemeClr val="tx2">
                    <a:lumMod val="75000"/>
                  </a:schemeClr>
                </a:solidFill>
              </a:rPr>
              <a:t>Transparency </a:t>
            </a:r>
          </a:p>
          <a:p>
            <a:pPr lvl="1" eaLnBrk="1" hangingPunct="1">
              <a:buFont typeface="Arial" charset="0"/>
              <a:buNone/>
              <a:defRPr/>
            </a:pPr>
            <a:r>
              <a:rPr lang="en-GB" sz="1600" dirty="0" smtClean="0"/>
              <a:t> </a:t>
            </a:r>
          </a:p>
          <a:p>
            <a:pPr lvl="1" eaLnBrk="1" hangingPunct="1">
              <a:buFont typeface="Arial" charset="0"/>
              <a:buNone/>
              <a:defRPr/>
            </a:pPr>
            <a:endParaRPr lang="en-GB" sz="1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13315"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13316" name="7 Grupo"/>
          <p:cNvGrpSpPr>
            <a:grpSpLocks/>
          </p:cNvGrpSpPr>
          <p:nvPr/>
        </p:nvGrpSpPr>
        <p:grpSpPr bwMode="auto">
          <a:xfrm>
            <a:off x="285750" y="0"/>
            <a:ext cx="1071563" cy="5891213"/>
            <a:chOff x="-32" y="-6119408"/>
            <a:chExt cx="1275413" cy="8699987"/>
          </a:xfrm>
        </p:grpSpPr>
        <p:pic>
          <p:nvPicPr>
            <p:cNvPr id="13320"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13321"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13317"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3318" name="7 Título"/>
          <p:cNvSpPr>
            <a:spLocks noGrp="1"/>
          </p:cNvSpPr>
          <p:nvPr>
            <p:ph type="title"/>
          </p:nvPr>
        </p:nvSpPr>
        <p:spPr/>
        <p:txBody>
          <a:bodyPr/>
          <a:lstStyle/>
          <a:p>
            <a:pPr algn="r" eaLnBrk="1" hangingPunct="1"/>
            <a:r>
              <a:rPr lang="es-ES" sz="3600" b="1" smtClean="0">
                <a:solidFill>
                  <a:srgbClr val="C00000"/>
                </a:solidFill>
              </a:rPr>
              <a:t>PARTICIPANTS/GROUPS</a:t>
            </a:r>
          </a:p>
        </p:txBody>
      </p:sp>
      <p:sp>
        <p:nvSpPr>
          <p:cNvPr id="13319" name="8 Marcador de contenido"/>
          <p:cNvSpPr>
            <a:spLocks noGrp="1"/>
          </p:cNvSpPr>
          <p:nvPr>
            <p:ph idx="1"/>
          </p:nvPr>
        </p:nvSpPr>
        <p:spPr>
          <a:xfrm>
            <a:off x="1428750" y="1357313"/>
            <a:ext cx="7258050" cy="5000625"/>
          </a:xfrm>
        </p:spPr>
        <p:txBody>
          <a:bodyPr/>
          <a:lstStyle/>
          <a:p>
            <a:pPr eaLnBrk="1" hangingPunct="1">
              <a:defRPr/>
            </a:pPr>
            <a:endParaRPr lang="en-GB" sz="2000" dirty="0" smtClean="0"/>
          </a:p>
          <a:p>
            <a:pPr lvl="1" eaLnBrk="1" hangingPunct="1">
              <a:buFont typeface="Arial" charset="0"/>
              <a:buNone/>
              <a:defRPr/>
            </a:pPr>
            <a:r>
              <a:rPr lang="en-GB" sz="1600" dirty="0" smtClean="0">
                <a:solidFill>
                  <a:schemeClr val="tx2">
                    <a:lumMod val="75000"/>
                  </a:schemeClr>
                </a:solidFill>
              </a:rPr>
              <a:t>Those people or groups, have a commitment with University´s mission:</a:t>
            </a:r>
          </a:p>
          <a:p>
            <a:pPr lvl="1" eaLnBrk="1" hangingPunct="1">
              <a:buFont typeface="Arial" charset="0"/>
              <a:buNone/>
              <a:defRPr/>
            </a:pPr>
            <a:endParaRPr lang="en-GB" sz="1600" dirty="0" smtClean="0">
              <a:solidFill>
                <a:schemeClr val="tx2">
                  <a:lumMod val="75000"/>
                </a:schemeClr>
              </a:solidFill>
            </a:endParaRPr>
          </a:p>
          <a:p>
            <a:pPr lvl="1" eaLnBrk="1" hangingPunct="1">
              <a:buFont typeface="Wingdings" pitchFamily="2" charset="2"/>
              <a:buChar char="Ø"/>
              <a:defRPr/>
            </a:pPr>
            <a:r>
              <a:rPr lang="en-GB" sz="1600" b="1" dirty="0" smtClean="0">
                <a:solidFill>
                  <a:schemeClr val="tx2">
                    <a:lumMod val="75000"/>
                  </a:schemeClr>
                </a:solidFill>
              </a:rPr>
              <a:t>Students </a:t>
            </a:r>
          </a:p>
          <a:p>
            <a:pPr lvl="1" eaLnBrk="1" hangingPunct="1">
              <a:buFont typeface="Wingdings" pitchFamily="2" charset="2"/>
              <a:buChar char="Ø"/>
              <a:defRPr/>
            </a:pPr>
            <a:r>
              <a:rPr lang="en-GB" sz="1600" b="1" dirty="0" smtClean="0">
                <a:solidFill>
                  <a:schemeClr val="tx2">
                    <a:lumMod val="75000"/>
                  </a:schemeClr>
                </a:solidFill>
              </a:rPr>
              <a:t>Administrative and services staff</a:t>
            </a:r>
          </a:p>
          <a:p>
            <a:pPr lvl="1" eaLnBrk="1" hangingPunct="1">
              <a:buFont typeface="Wingdings" pitchFamily="2" charset="2"/>
              <a:buChar char="Ø"/>
              <a:defRPr/>
            </a:pPr>
            <a:r>
              <a:rPr lang="en-GB" sz="1600" b="1" dirty="0" smtClean="0">
                <a:solidFill>
                  <a:schemeClr val="tx2">
                    <a:lumMod val="75000"/>
                  </a:schemeClr>
                </a:solidFill>
              </a:rPr>
              <a:t>Lecturers, professors</a:t>
            </a:r>
          </a:p>
          <a:p>
            <a:pPr lvl="1" eaLnBrk="1" hangingPunct="1">
              <a:buFont typeface="Wingdings" pitchFamily="2" charset="2"/>
              <a:buChar char="Ø"/>
              <a:defRPr/>
            </a:pPr>
            <a:r>
              <a:rPr lang="en-GB" sz="1600" b="1" dirty="0" smtClean="0">
                <a:solidFill>
                  <a:schemeClr val="tx2">
                    <a:lumMod val="75000"/>
                  </a:schemeClr>
                </a:solidFill>
              </a:rPr>
              <a:t>Shell Company´s and UA´s Foundation staff </a:t>
            </a:r>
          </a:p>
          <a:p>
            <a:pPr lvl="1" eaLnBrk="1" hangingPunct="1">
              <a:buFont typeface="Wingdings" pitchFamily="2" charset="2"/>
              <a:buChar char="Ø"/>
              <a:defRPr/>
            </a:pPr>
            <a:r>
              <a:rPr lang="en-GB" sz="1600" b="1" dirty="0" smtClean="0">
                <a:solidFill>
                  <a:schemeClr val="tx2">
                    <a:lumMod val="75000"/>
                  </a:schemeClr>
                </a:solidFill>
              </a:rPr>
              <a:t>Concessionaires ´and  contracted company´s staff </a:t>
            </a:r>
          </a:p>
          <a:p>
            <a:pPr lvl="1" eaLnBrk="1" hangingPunct="1">
              <a:buFont typeface="Wingdings" pitchFamily="2" charset="2"/>
              <a:buChar char="Ø"/>
              <a:defRPr/>
            </a:pPr>
            <a:r>
              <a:rPr lang="en-GB" sz="1600" b="1" dirty="0" smtClean="0">
                <a:solidFill>
                  <a:schemeClr val="tx2">
                    <a:lumMod val="75000"/>
                  </a:schemeClr>
                </a:solidFill>
              </a:rPr>
              <a:t>Students of the Permanent University of the UA</a:t>
            </a:r>
          </a:p>
          <a:p>
            <a:pPr lvl="1" eaLnBrk="1" hangingPunct="1">
              <a:buFont typeface="Wingdings" pitchFamily="2" charset="2"/>
              <a:buChar char="Ø"/>
              <a:defRPr/>
            </a:pPr>
            <a:r>
              <a:rPr lang="en-GB" sz="1600" b="1" dirty="0" smtClean="0">
                <a:solidFill>
                  <a:schemeClr val="tx2">
                    <a:lumMod val="75000"/>
                  </a:schemeClr>
                </a:solidFill>
              </a:rPr>
              <a:t>Students and teaching staff from secondary education </a:t>
            </a:r>
          </a:p>
          <a:p>
            <a:pPr lvl="1" eaLnBrk="1" hangingPunct="1">
              <a:buFont typeface="Wingdings" pitchFamily="2" charset="2"/>
              <a:buChar char="Ø"/>
              <a:defRPr/>
            </a:pPr>
            <a:r>
              <a:rPr lang="en-GB" sz="1600" b="1" dirty="0" smtClean="0">
                <a:solidFill>
                  <a:schemeClr val="tx2">
                    <a:lumMod val="75000"/>
                  </a:schemeClr>
                </a:solidFill>
              </a:rPr>
              <a:t>Former students</a:t>
            </a:r>
          </a:p>
          <a:p>
            <a:pPr lvl="1" eaLnBrk="1" hangingPunct="1">
              <a:buFont typeface="Wingdings" pitchFamily="2" charset="2"/>
              <a:buChar char="Ø"/>
              <a:defRPr/>
            </a:pPr>
            <a:r>
              <a:rPr lang="en-GB" sz="1600" b="1" dirty="0" smtClean="0">
                <a:solidFill>
                  <a:schemeClr val="tx2">
                    <a:lumMod val="75000"/>
                  </a:schemeClr>
                </a:solidFill>
              </a:rPr>
              <a:t>scholarship holder </a:t>
            </a:r>
          </a:p>
          <a:p>
            <a:pPr lvl="1" eaLnBrk="1" hangingPunct="1">
              <a:buFont typeface="Wingdings" pitchFamily="2" charset="2"/>
              <a:buChar char="Ø"/>
              <a:defRPr/>
            </a:pPr>
            <a:r>
              <a:rPr lang="en-GB" sz="1600" b="1" dirty="0" smtClean="0">
                <a:solidFill>
                  <a:schemeClr val="tx2">
                    <a:lumMod val="75000"/>
                  </a:schemeClr>
                </a:solidFill>
              </a:rPr>
              <a:t>Providers</a:t>
            </a:r>
          </a:p>
          <a:p>
            <a:pPr lvl="1" eaLnBrk="1" hangingPunct="1">
              <a:buFont typeface="Wingdings" pitchFamily="2" charset="2"/>
              <a:buChar char="Ø"/>
              <a:defRPr/>
            </a:pPr>
            <a:r>
              <a:rPr lang="en-GB" sz="1600" b="1" dirty="0" smtClean="0">
                <a:solidFill>
                  <a:schemeClr val="tx2">
                    <a:lumMod val="75000"/>
                  </a:schemeClr>
                </a:solidFill>
              </a:rPr>
              <a:t>Families of the Members of the University Community</a:t>
            </a:r>
          </a:p>
          <a:p>
            <a:pPr lvl="1" eaLnBrk="1" hangingPunct="1">
              <a:buFont typeface="Wingdings" pitchFamily="2" charset="2"/>
              <a:buChar char="Ø"/>
              <a:defRPr/>
            </a:pPr>
            <a:r>
              <a:rPr lang="en-GB" sz="1600" b="1" dirty="0" smtClean="0">
                <a:solidFill>
                  <a:schemeClr val="tx2">
                    <a:lumMod val="75000"/>
                  </a:schemeClr>
                </a:solidFill>
              </a:rPr>
              <a:t>Enterprises </a:t>
            </a:r>
          </a:p>
          <a:p>
            <a:pPr lvl="1" eaLnBrk="1" hangingPunct="1">
              <a:buFont typeface="Wingdings" pitchFamily="2" charset="2"/>
              <a:buChar char="Ø"/>
              <a:defRPr/>
            </a:pPr>
            <a:r>
              <a:rPr lang="en-GB" sz="1600" b="1" dirty="0" smtClean="0">
                <a:solidFill>
                  <a:schemeClr val="tx2">
                    <a:lumMod val="75000"/>
                  </a:schemeClr>
                </a:solidFill>
              </a:rPr>
              <a:t>Financial entities</a:t>
            </a:r>
          </a:p>
          <a:p>
            <a:pPr lvl="1" eaLnBrk="1" hangingPunct="1">
              <a:buFont typeface="Wingdings" pitchFamily="2" charset="2"/>
              <a:buChar char="Ø"/>
              <a:defRPr/>
            </a:pPr>
            <a:r>
              <a:rPr lang="en-GB" sz="1600" b="1" dirty="0" smtClean="0">
                <a:solidFill>
                  <a:schemeClr val="tx2">
                    <a:lumMod val="75000"/>
                  </a:schemeClr>
                </a:solidFill>
              </a:rPr>
              <a:t>Labour Union´s, etc. </a:t>
            </a:r>
          </a:p>
          <a:p>
            <a:pPr lvl="5">
              <a:buNone/>
              <a:defRPr/>
            </a:pPr>
            <a:endParaRPr lang="en-GB" sz="800"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14339"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14340" name="7 Grupo"/>
          <p:cNvGrpSpPr>
            <a:grpSpLocks/>
          </p:cNvGrpSpPr>
          <p:nvPr/>
        </p:nvGrpSpPr>
        <p:grpSpPr bwMode="auto">
          <a:xfrm>
            <a:off x="285750" y="0"/>
            <a:ext cx="1071563" cy="5891213"/>
            <a:chOff x="-32" y="-6119408"/>
            <a:chExt cx="1275413" cy="8699987"/>
          </a:xfrm>
        </p:grpSpPr>
        <p:pic>
          <p:nvPicPr>
            <p:cNvPr id="14344"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14345"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14341"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4342" name="7 Título"/>
          <p:cNvSpPr>
            <a:spLocks noGrp="1"/>
          </p:cNvSpPr>
          <p:nvPr>
            <p:ph type="title"/>
          </p:nvPr>
        </p:nvSpPr>
        <p:spPr/>
        <p:txBody>
          <a:bodyPr/>
          <a:lstStyle/>
          <a:p>
            <a:pPr algn="r" eaLnBrk="1" hangingPunct="1"/>
            <a:r>
              <a:rPr lang="es-ES" sz="4000" b="1" smtClean="0">
                <a:solidFill>
                  <a:srgbClr val="C00000"/>
                </a:solidFill>
              </a:rPr>
              <a:t>KEY FACTORS</a:t>
            </a:r>
          </a:p>
        </p:txBody>
      </p:sp>
      <p:sp>
        <p:nvSpPr>
          <p:cNvPr id="14343" name="8 Marcador de contenido"/>
          <p:cNvSpPr>
            <a:spLocks noGrp="1"/>
          </p:cNvSpPr>
          <p:nvPr>
            <p:ph idx="1"/>
          </p:nvPr>
        </p:nvSpPr>
        <p:spPr>
          <a:xfrm>
            <a:off x="1428750" y="1357313"/>
            <a:ext cx="7258050" cy="5000625"/>
          </a:xfrm>
        </p:spPr>
        <p:txBody>
          <a:bodyPr/>
          <a:lstStyle/>
          <a:p>
            <a:pPr eaLnBrk="1" hangingPunct="1">
              <a:defRPr/>
            </a:pPr>
            <a:endParaRPr lang="en-GB" sz="2000" dirty="0" smtClean="0"/>
          </a:p>
          <a:p>
            <a:pPr lvl="1" eaLnBrk="1" hangingPunct="1">
              <a:buFont typeface="Arial" charset="0"/>
              <a:buNone/>
              <a:defRPr/>
            </a:pPr>
            <a:r>
              <a:rPr lang="en-GB" sz="1800" dirty="0" smtClean="0">
                <a:solidFill>
                  <a:schemeClr val="tx2">
                    <a:lumMod val="75000"/>
                  </a:schemeClr>
                </a:solidFill>
              </a:rPr>
              <a:t>The key factors are those that affect the performance of the mission and on which there is no direct jurisdiction:</a:t>
            </a:r>
          </a:p>
          <a:p>
            <a:pPr lvl="1" eaLnBrk="1" hangingPunct="1">
              <a:buFont typeface="Arial" charset="0"/>
              <a:buNone/>
              <a:defRPr/>
            </a:pPr>
            <a:endParaRPr lang="en-GB" sz="1800" dirty="0" smtClean="0">
              <a:solidFill>
                <a:schemeClr val="tx2">
                  <a:lumMod val="75000"/>
                </a:schemeClr>
              </a:solidFill>
            </a:endParaRPr>
          </a:p>
          <a:p>
            <a:pPr lvl="1" eaLnBrk="1" hangingPunct="1">
              <a:buFont typeface="Wingdings" pitchFamily="2" charset="2"/>
              <a:buChar char="Ø"/>
              <a:defRPr/>
            </a:pPr>
            <a:r>
              <a:rPr lang="en-GB" sz="1800" b="1" dirty="0" smtClean="0">
                <a:solidFill>
                  <a:schemeClr val="tx2">
                    <a:lumMod val="75000"/>
                  </a:schemeClr>
                </a:solidFill>
              </a:rPr>
              <a:t>Population: birth-rate, immigration, etc.</a:t>
            </a:r>
          </a:p>
          <a:p>
            <a:pPr lvl="1" eaLnBrk="1" hangingPunct="1">
              <a:buFont typeface="Wingdings" pitchFamily="2" charset="2"/>
              <a:buChar char="Ø"/>
              <a:defRPr/>
            </a:pPr>
            <a:r>
              <a:rPr lang="en-GB" sz="1800" b="1" dirty="0" smtClean="0">
                <a:solidFill>
                  <a:schemeClr val="tx2">
                    <a:lumMod val="75000"/>
                  </a:schemeClr>
                </a:solidFill>
              </a:rPr>
              <a:t>Technology and knowledge evolution  </a:t>
            </a:r>
          </a:p>
          <a:p>
            <a:pPr lvl="1" eaLnBrk="1" hangingPunct="1">
              <a:buFont typeface="Wingdings" pitchFamily="2" charset="2"/>
              <a:buChar char="Ø"/>
              <a:defRPr/>
            </a:pPr>
            <a:r>
              <a:rPr lang="en-GB" sz="1800" b="1" dirty="0" smtClean="0">
                <a:solidFill>
                  <a:schemeClr val="tx2">
                    <a:lumMod val="75000"/>
                  </a:schemeClr>
                </a:solidFill>
              </a:rPr>
              <a:t>Social evolution: social policy, labour market, training request, cultural factors, mass media. </a:t>
            </a:r>
          </a:p>
          <a:p>
            <a:pPr lvl="1" eaLnBrk="1" hangingPunct="1">
              <a:buFont typeface="Wingdings" pitchFamily="2" charset="2"/>
              <a:buChar char="Ø"/>
              <a:defRPr/>
            </a:pPr>
            <a:r>
              <a:rPr lang="en-GB" sz="1800" b="1" dirty="0" smtClean="0">
                <a:solidFill>
                  <a:schemeClr val="tx2">
                    <a:lumMod val="75000"/>
                  </a:schemeClr>
                </a:solidFill>
              </a:rPr>
              <a:t>Economical evolution </a:t>
            </a:r>
          </a:p>
          <a:p>
            <a:pPr lvl="1" eaLnBrk="1" hangingPunct="1">
              <a:buFont typeface="Wingdings" pitchFamily="2" charset="2"/>
              <a:buChar char="Ø"/>
              <a:defRPr/>
            </a:pPr>
            <a:r>
              <a:rPr lang="en-GB" sz="1800" b="1" dirty="0" smtClean="0">
                <a:solidFill>
                  <a:schemeClr val="tx2">
                    <a:lumMod val="75000"/>
                  </a:schemeClr>
                </a:solidFill>
              </a:rPr>
              <a:t>Globalization effects</a:t>
            </a:r>
          </a:p>
          <a:p>
            <a:pPr lvl="1" eaLnBrk="1" hangingPunct="1">
              <a:buFont typeface="Wingdings" pitchFamily="2" charset="2"/>
              <a:buChar char="Ø"/>
              <a:defRPr/>
            </a:pPr>
            <a:r>
              <a:rPr lang="en-GB" sz="1800" b="1" dirty="0" smtClean="0">
                <a:solidFill>
                  <a:schemeClr val="tx2">
                    <a:lumMod val="75000"/>
                  </a:schemeClr>
                </a:solidFill>
              </a:rPr>
              <a:t>External funds</a:t>
            </a:r>
          </a:p>
          <a:p>
            <a:pPr lvl="1" eaLnBrk="1" hangingPunct="1">
              <a:buFont typeface="Wingdings" pitchFamily="2" charset="2"/>
              <a:buChar char="Ø"/>
              <a:defRPr/>
            </a:pPr>
            <a:r>
              <a:rPr lang="en-GB" sz="1800" b="1" dirty="0" smtClean="0">
                <a:solidFill>
                  <a:schemeClr val="tx2">
                    <a:lumMod val="75000"/>
                  </a:schemeClr>
                </a:solidFill>
              </a:rPr>
              <a:t>Policy: educational, research, European.</a:t>
            </a:r>
          </a:p>
          <a:p>
            <a:pPr lvl="1" eaLnBrk="1" hangingPunct="1">
              <a:buFont typeface="Wingdings" pitchFamily="2" charset="2"/>
              <a:buChar char="Ø"/>
              <a:defRPr/>
            </a:pPr>
            <a:r>
              <a:rPr lang="en-GB" sz="1800" b="1" dirty="0" smtClean="0">
                <a:solidFill>
                  <a:schemeClr val="tx2">
                    <a:lumMod val="75000"/>
                  </a:schemeClr>
                </a:solidFill>
              </a:rPr>
              <a:t>Competence: other universities, virtual trainings, other higher education alternatives</a:t>
            </a:r>
          </a:p>
          <a:p>
            <a:pPr lvl="1" eaLnBrk="1" hangingPunct="1">
              <a:buFont typeface="Wingdings" pitchFamily="2" charset="2"/>
              <a:buChar char="Ø"/>
              <a:defRPr/>
            </a:pPr>
            <a:r>
              <a:rPr lang="en-GB" sz="1800" b="1" dirty="0" smtClean="0">
                <a:solidFill>
                  <a:schemeClr val="tx2">
                    <a:lumMod val="75000"/>
                  </a:schemeClr>
                </a:solidFill>
              </a:rPr>
              <a:t>Territorial policy</a:t>
            </a:r>
          </a:p>
          <a:p>
            <a:pPr lvl="1" eaLnBrk="1" hangingPunct="1">
              <a:buFont typeface="Wingdings" pitchFamily="2" charset="2"/>
              <a:buChar char="Ø"/>
              <a:defRPr/>
            </a:pPr>
            <a:endParaRPr lang="en-GB" sz="1600" b="1" dirty="0" smtClean="0"/>
          </a:p>
          <a:p>
            <a:pPr lvl="1" eaLnBrk="1" hangingPunct="1">
              <a:buFont typeface="Wingdings" pitchFamily="2" charset="2"/>
              <a:buChar char="Ø"/>
              <a:defRPr/>
            </a:pPr>
            <a:endParaRPr lang="en-GB" sz="16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15363"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15364" name="7 Grupo"/>
          <p:cNvGrpSpPr>
            <a:grpSpLocks/>
          </p:cNvGrpSpPr>
          <p:nvPr/>
        </p:nvGrpSpPr>
        <p:grpSpPr bwMode="auto">
          <a:xfrm>
            <a:off x="285750" y="0"/>
            <a:ext cx="1071563" cy="5891213"/>
            <a:chOff x="-32" y="-6119408"/>
            <a:chExt cx="1275413" cy="8699987"/>
          </a:xfrm>
        </p:grpSpPr>
        <p:pic>
          <p:nvPicPr>
            <p:cNvPr id="15368"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15369"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15365"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5366" name="7 Título"/>
          <p:cNvSpPr>
            <a:spLocks noGrp="1"/>
          </p:cNvSpPr>
          <p:nvPr>
            <p:ph type="title"/>
          </p:nvPr>
        </p:nvSpPr>
        <p:spPr/>
        <p:txBody>
          <a:bodyPr/>
          <a:lstStyle/>
          <a:p>
            <a:pPr algn="r" eaLnBrk="1" hangingPunct="1"/>
            <a:r>
              <a:rPr lang="es-ES" sz="4000" b="1" smtClean="0">
                <a:solidFill>
                  <a:srgbClr val="C00000"/>
                </a:solidFill>
              </a:rPr>
              <a:t>STRATEGIC AXES</a:t>
            </a:r>
          </a:p>
        </p:txBody>
      </p:sp>
      <p:sp>
        <p:nvSpPr>
          <p:cNvPr id="15367" name="8 Marcador de contenido"/>
          <p:cNvSpPr>
            <a:spLocks noGrp="1"/>
          </p:cNvSpPr>
          <p:nvPr>
            <p:ph idx="1"/>
          </p:nvPr>
        </p:nvSpPr>
        <p:spPr>
          <a:xfrm>
            <a:off x="1428750" y="1357313"/>
            <a:ext cx="7258050" cy="5000625"/>
          </a:xfrm>
        </p:spPr>
        <p:txBody>
          <a:bodyPr/>
          <a:lstStyle/>
          <a:p>
            <a:pPr eaLnBrk="1" hangingPunct="1">
              <a:defRPr/>
            </a:pPr>
            <a:endParaRPr lang="en-GB" sz="2000" dirty="0" smtClean="0"/>
          </a:p>
          <a:p>
            <a:pPr eaLnBrk="1" hangingPunct="1">
              <a:buFont typeface="Arial" charset="0"/>
              <a:buNone/>
              <a:defRPr/>
            </a:pPr>
            <a:r>
              <a:rPr lang="en-GB" sz="2400" dirty="0" smtClean="0">
                <a:solidFill>
                  <a:schemeClr val="tx2">
                    <a:lumMod val="75000"/>
                  </a:schemeClr>
                </a:solidFill>
              </a:rPr>
              <a:t>The strategic axes are the areas and activities considered to be key for accomplishment of the mission:</a:t>
            </a:r>
          </a:p>
          <a:p>
            <a:pPr eaLnBrk="1" hangingPunct="1">
              <a:defRPr/>
            </a:pPr>
            <a:endParaRPr lang="en-GB" sz="2400" dirty="0" smtClean="0">
              <a:solidFill>
                <a:schemeClr val="tx2">
                  <a:lumMod val="75000"/>
                </a:schemeClr>
              </a:solidFill>
            </a:endParaRPr>
          </a:p>
          <a:p>
            <a:pPr lvl="1" eaLnBrk="1" hangingPunct="1">
              <a:buFont typeface="Wingdings" pitchFamily="2" charset="2"/>
              <a:buChar char="Ø"/>
              <a:defRPr/>
            </a:pPr>
            <a:r>
              <a:rPr lang="en-GB" sz="2400" b="1" dirty="0" smtClean="0">
                <a:solidFill>
                  <a:schemeClr val="tx2">
                    <a:lumMod val="75000"/>
                  </a:schemeClr>
                </a:solidFill>
              </a:rPr>
              <a:t>Human factor</a:t>
            </a:r>
          </a:p>
          <a:p>
            <a:pPr lvl="1" eaLnBrk="1" hangingPunct="1">
              <a:buFont typeface="Wingdings" pitchFamily="2" charset="2"/>
              <a:buChar char="Ø"/>
              <a:defRPr/>
            </a:pPr>
            <a:r>
              <a:rPr lang="en-GB" sz="2400" b="1" dirty="0" smtClean="0">
                <a:solidFill>
                  <a:schemeClr val="tx2">
                    <a:lumMod val="75000"/>
                  </a:schemeClr>
                </a:solidFill>
              </a:rPr>
              <a:t>Training</a:t>
            </a:r>
          </a:p>
          <a:p>
            <a:pPr lvl="1" eaLnBrk="1" hangingPunct="1">
              <a:buFont typeface="Wingdings" pitchFamily="2" charset="2"/>
              <a:buChar char="Ø"/>
              <a:defRPr/>
            </a:pPr>
            <a:r>
              <a:rPr lang="en-GB" sz="2400" b="1" dirty="0" smtClean="0">
                <a:solidFill>
                  <a:schemeClr val="tx2">
                    <a:lumMod val="75000"/>
                  </a:schemeClr>
                </a:solidFill>
              </a:rPr>
              <a:t>R&amp;D</a:t>
            </a:r>
          </a:p>
          <a:p>
            <a:pPr lvl="1" eaLnBrk="1" hangingPunct="1">
              <a:buFont typeface="Wingdings" pitchFamily="2" charset="2"/>
              <a:buChar char="Ø"/>
              <a:defRPr/>
            </a:pPr>
            <a:r>
              <a:rPr lang="en-GB" sz="2400" b="1" dirty="0" smtClean="0">
                <a:solidFill>
                  <a:schemeClr val="tx2">
                    <a:lumMod val="75000"/>
                  </a:schemeClr>
                </a:solidFill>
              </a:rPr>
              <a:t>Management and organization</a:t>
            </a:r>
          </a:p>
          <a:p>
            <a:pPr lvl="1" eaLnBrk="1" hangingPunct="1">
              <a:buFont typeface="Wingdings" pitchFamily="2" charset="2"/>
              <a:buChar char="Ø"/>
              <a:defRPr/>
            </a:pPr>
            <a:r>
              <a:rPr lang="en-GB" sz="2400" b="1" dirty="0" smtClean="0">
                <a:solidFill>
                  <a:schemeClr val="tx2">
                    <a:lumMod val="75000"/>
                  </a:schemeClr>
                </a:solidFill>
              </a:rPr>
              <a:t>Infrastructure</a:t>
            </a:r>
          </a:p>
          <a:p>
            <a:pPr lvl="1" eaLnBrk="1" hangingPunct="1">
              <a:buFont typeface="Wingdings" pitchFamily="2" charset="2"/>
              <a:buChar char="Ø"/>
              <a:defRPr/>
            </a:pPr>
            <a:r>
              <a:rPr lang="en-GB" sz="2400" b="1" dirty="0" smtClean="0">
                <a:solidFill>
                  <a:schemeClr val="tx2">
                    <a:lumMod val="75000"/>
                  </a:schemeClr>
                </a:solidFill>
              </a:rPr>
              <a:t>Communication and social perspectives</a:t>
            </a:r>
          </a:p>
          <a:p>
            <a:pPr lvl="1" eaLnBrk="1" hangingPunct="1">
              <a:buFont typeface="Wingdings" pitchFamily="2" charset="2"/>
              <a:buChar char="Ø"/>
              <a:defRPr/>
            </a:pPr>
            <a:r>
              <a:rPr lang="en-GB" sz="2400" b="1" dirty="0" smtClean="0">
                <a:solidFill>
                  <a:schemeClr val="tx2">
                    <a:lumMod val="75000"/>
                  </a:schemeClr>
                </a:solidFill>
              </a:rPr>
              <a:t>Internationalization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16387"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16388" name="7 Grupo"/>
          <p:cNvGrpSpPr>
            <a:grpSpLocks/>
          </p:cNvGrpSpPr>
          <p:nvPr/>
        </p:nvGrpSpPr>
        <p:grpSpPr bwMode="auto">
          <a:xfrm>
            <a:off x="285750" y="0"/>
            <a:ext cx="1071563" cy="5891213"/>
            <a:chOff x="-32" y="-6119408"/>
            <a:chExt cx="1275413" cy="8699987"/>
          </a:xfrm>
        </p:grpSpPr>
        <p:pic>
          <p:nvPicPr>
            <p:cNvPr id="16403"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16404"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16389"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6390" name="7 Título"/>
          <p:cNvSpPr>
            <a:spLocks noGrp="1"/>
          </p:cNvSpPr>
          <p:nvPr>
            <p:ph type="title"/>
          </p:nvPr>
        </p:nvSpPr>
        <p:spPr>
          <a:xfrm>
            <a:off x="785813" y="274638"/>
            <a:ext cx="7900987" cy="796925"/>
          </a:xfrm>
        </p:spPr>
        <p:txBody>
          <a:bodyPr/>
          <a:lstStyle/>
          <a:p>
            <a:pPr algn="r" eaLnBrk="1" hangingPunct="1"/>
            <a:r>
              <a:rPr lang="es-ES" sz="3600" b="1" smtClean="0">
                <a:solidFill>
                  <a:srgbClr val="C00000"/>
                </a:solidFill>
              </a:rPr>
              <a:t>SWOT </a:t>
            </a:r>
          </a:p>
        </p:txBody>
      </p:sp>
      <p:sp>
        <p:nvSpPr>
          <p:cNvPr id="16391" name="8 Marcador de contenido"/>
          <p:cNvSpPr>
            <a:spLocks noGrp="1"/>
          </p:cNvSpPr>
          <p:nvPr>
            <p:ph idx="1"/>
          </p:nvPr>
        </p:nvSpPr>
        <p:spPr>
          <a:xfrm>
            <a:off x="1428750" y="1357313"/>
            <a:ext cx="7258050" cy="5000625"/>
          </a:xfrm>
        </p:spPr>
        <p:txBody>
          <a:bodyPr/>
          <a:lstStyle/>
          <a:p>
            <a:pPr eaLnBrk="1" hangingPunct="1"/>
            <a:endParaRPr lang="en-GB" sz="2000" smtClean="0"/>
          </a:p>
          <a:p>
            <a:pPr eaLnBrk="1" fontAlgn="t" hangingPunct="1"/>
            <a:endParaRPr lang="es-ES" sz="2000" b="1" smtClean="0"/>
          </a:p>
          <a:p>
            <a:pPr eaLnBrk="1" fontAlgn="t" hangingPunct="1"/>
            <a:endParaRPr lang="es-ES" sz="2000" b="1" smtClean="0"/>
          </a:p>
          <a:p>
            <a:pPr eaLnBrk="1" fontAlgn="t" hangingPunct="1"/>
            <a:endParaRPr lang="es-ES" sz="2000" smtClean="0"/>
          </a:p>
          <a:p>
            <a:pPr eaLnBrk="1" fontAlgn="t" hangingPunct="1"/>
            <a:endParaRPr lang="es-ES" sz="2000" smtClean="0"/>
          </a:p>
        </p:txBody>
      </p:sp>
      <p:graphicFrame>
        <p:nvGraphicFramePr>
          <p:cNvPr id="10" name="20 Marcador de contenido"/>
          <p:cNvGraphicFramePr>
            <a:graphicFrameLocks/>
          </p:cNvGraphicFramePr>
          <p:nvPr/>
        </p:nvGraphicFramePr>
        <p:xfrm>
          <a:off x="1475656" y="1242721"/>
          <a:ext cx="7272810" cy="4850575"/>
        </p:xfrm>
        <a:graphic>
          <a:graphicData uri="http://schemas.openxmlformats.org/drawingml/2006/table">
            <a:tbl>
              <a:tblPr firstRow="1" bandRow="1">
                <a:tableStyleId>{5C22544A-7EE6-4342-B048-85BDC9FD1C3A}</a:tableStyleId>
              </a:tblPr>
              <a:tblGrid>
                <a:gridCol w="3636405"/>
                <a:gridCol w="3636405"/>
              </a:tblGrid>
              <a:tr h="2495168">
                <a:tc>
                  <a:txBody>
                    <a:bodyPr/>
                    <a:lstStyle/>
                    <a:p>
                      <a:r>
                        <a:rPr lang="en-GB" sz="1400" u="sng" noProof="0" dirty="0" smtClean="0">
                          <a:solidFill>
                            <a:srgbClr val="FF0000"/>
                          </a:solidFill>
                        </a:rPr>
                        <a:t>Strengths</a:t>
                      </a:r>
                    </a:p>
                    <a:p>
                      <a:pPr marL="342900" indent="-342900" algn="just">
                        <a:buAutoNum type="arabicPeriod"/>
                      </a:pPr>
                      <a:r>
                        <a:rPr lang="en-GB" sz="1400" b="0" u="none" noProof="0" dirty="0" smtClean="0"/>
                        <a:t>Well</a:t>
                      </a:r>
                      <a:r>
                        <a:rPr lang="en-GB" sz="1400" b="0" u="none" baseline="0" noProof="0" dirty="0" smtClean="0"/>
                        <a:t> established  membership and commitment  between society and university </a:t>
                      </a:r>
                    </a:p>
                    <a:p>
                      <a:pPr marL="342900" indent="-342900" algn="just">
                        <a:buAutoNum type="arabicPeriod"/>
                      </a:pPr>
                      <a:r>
                        <a:rPr lang="en-GB" sz="1400" b="0" u="none" baseline="0" noProof="0" dirty="0" smtClean="0"/>
                        <a:t>Campus with best recommendations </a:t>
                      </a:r>
                    </a:p>
                    <a:p>
                      <a:pPr marL="342900" indent="-342900" algn="just">
                        <a:buAutoNum type="arabicPeriod"/>
                      </a:pPr>
                      <a:r>
                        <a:rPr lang="en-GB" sz="1400" b="0" u="none" baseline="0" noProof="0" dirty="0" smtClean="0"/>
                        <a:t>Technological infrastructure </a:t>
                      </a:r>
                    </a:p>
                    <a:p>
                      <a:pPr marL="342900" indent="-342900" algn="just">
                        <a:buAutoNum type="arabicPeriod"/>
                      </a:pPr>
                      <a:r>
                        <a:rPr lang="en-GB" sz="1400" b="0" u="none" baseline="0" noProof="0" dirty="0" smtClean="0"/>
                        <a:t>Research groups internationally recognized </a:t>
                      </a:r>
                    </a:p>
                    <a:p>
                      <a:pPr marL="342900" indent="-342900" algn="just">
                        <a:buAutoNum type="arabicPeriod"/>
                      </a:pPr>
                      <a:r>
                        <a:rPr lang="en-GB" sz="1400" b="0" u="none" baseline="0" noProof="0" dirty="0" smtClean="0"/>
                        <a:t>Stable relationship society-university</a:t>
                      </a:r>
                    </a:p>
                    <a:p>
                      <a:pPr marL="342900" indent="-342900">
                        <a:buAutoNum type="arabicPeriod"/>
                      </a:pPr>
                      <a:endParaRPr lang="es-ES" sz="1400" dirty="0"/>
                    </a:p>
                  </a:txBody>
                  <a:tcPr/>
                </a:tc>
                <a:tc>
                  <a:txBody>
                    <a:bodyPr/>
                    <a:lstStyle/>
                    <a:p>
                      <a:r>
                        <a:rPr lang="en-GB" sz="1400" b="0" u="sng" noProof="0" dirty="0" smtClean="0">
                          <a:solidFill>
                            <a:srgbClr val="FF0000"/>
                          </a:solidFill>
                        </a:rPr>
                        <a:t>Weakness</a:t>
                      </a:r>
                    </a:p>
                    <a:p>
                      <a:pPr marL="342900" indent="-342900" algn="just">
                        <a:buAutoNum type="arabicPeriod"/>
                      </a:pPr>
                      <a:r>
                        <a:rPr lang="en-GB" sz="1400" b="0" u="none" baseline="0" noProof="0" dirty="0" smtClean="0"/>
                        <a:t>Little assessment, coordination and improvement of the  teaching staff</a:t>
                      </a:r>
                    </a:p>
                    <a:p>
                      <a:pPr marL="342900" indent="-342900" algn="just">
                        <a:buAutoNum type="arabicPeriod"/>
                      </a:pPr>
                      <a:r>
                        <a:rPr lang="en-GB" sz="1400" b="0" u="none" baseline="0" noProof="0" dirty="0" smtClean="0"/>
                        <a:t>Lack of space  and insufficient management of It s use</a:t>
                      </a:r>
                    </a:p>
                    <a:p>
                      <a:pPr marL="342900" indent="-342900" algn="just">
                        <a:buAutoNum type="arabicPeriod"/>
                      </a:pPr>
                      <a:r>
                        <a:rPr lang="en-GB" sz="1400" b="0" u="none" baseline="0" noProof="0" dirty="0" smtClean="0"/>
                        <a:t>Lack of adequate management system  of Human resources</a:t>
                      </a:r>
                    </a:p>
                    <a:p>
                      <a:pPr marL="342900" indent="-342900" algn="just">
                        <a:buAutoNum type="arabicPeriod"/>
                      </a:pPr>
                      <a:r>
                        <a:rPr lang="en-GB" sz="1400" b="0" u="none" baseline="0" noProof="0" dirty="0" smtClean="0"/>
                        <a:t>Poor individuals and groups integration in and institutional project</a:t>
                      </a:r>
                    </a:p>
                    <a:p>
                      <a:pPr marL="342900" indent="-342900" algn="just">
                        <a:buAutoNum type="arabicPeriod"/>
                      </a:pPr>
                      <a:r>
                        <a:rPr lang="en-GB" sz="1400" b="0" u="none" baseline="0" noProof="0" dirty="0" smtClean="0"/>
                        <a:t>   Organic structure  poor functional </a:t>
                      </a:r>
                    </a:p>
                    <a:p>
                      <a:pPr marL="342900" indent="-342900">
                        <a:buAutoNum type="arabicPeriod"/>
                      </a:pPr>
                      <a:endParaRPr lang="en-GB" sz="1400" b="0" u="none" noProof="0" dirty="0"/>
                    </a:p>
                  </a:txBody>
                  <a:tcPr/>
                </a:tc>
              </a:tr>
              <a:tr h="2355407">
                <a:tc>
                  <a:txBody>
                    <a:bodyPr/>
                    <a:lstStyle/>
                    <a:p>
                      <a:r>
                        <a:rPr lang="en-GB" sz="1400" b="1" u="sng" noProof="0" dirty="0" smtClean="0">
                          <a:solidFill>
                            <a:srgbClr val="FF0000"/>
                          </a:solidFill>
                        </a:rPr>
                        <a:t>Opportunities</a:t>
                      </a:r>
                    </a:p>
                    <a:p>
                      <a:pPr marL="342900" indent="-342900" algn="just">
                        <a:buAutoNum type="arabicPeriod"/>
                      </a:pPr>
                      <a:r>
                        <a:rPr lang="en-GB" sz="1400" u="none" noProof="0" dirty="0" smtClean="0"/>
                        <a:t>University</a:t>
                      </a:r>
                      <a:r>
                        <a:rPr lang="en-GB" sz="1400" u="none" baseline="0" noProof="0" dirty="0" smtClean="0"/>
                        <a:t> prestige thanks to its  cultural leading and social commitment;</a:t>
                      </a:r>
                    </a:p>
                    <a:p>
                      <a:pPr marL="342900" indent="-342900" algn="just">
                        <a:buAutoNum type="arabicPeriod"/>
                      </a:pPr>
                      <a:r>
                        <a:rPr lang="en-GB" sz="1400" u="none" baseline="0" noProof="0" dirty="0" smtClean="0"/>
                        <a:t>Scientific Part  -  already a reality</a:t>
                      </a:r>
                    </a:p>
                    <a:p>
                      <a:pPr marL="342900" indent="-342900" algn="just">
                        <a:buAutoNum type="arabicPeriod"/>
                      </a:pPr>
                      <a:r>
                        <a:rPr lang="en-GB" sz="1400" u="none" noProof="0" dirty="0" smtClean="0"/>
                        <a:t>Positive appearance of the UA</a:t>
                      </a:r>
                      <a:r>
                        <a:rPr lang="en-GB" sz="1400" u="none" baseline="0" noProof="0" dirty="0" smtClean="0"/>
                        <a:t> in the mass media</a:t>
                      </a:r>
                    </a:p>
                    <a:p>
                      <a:pPr marL="342900" indent="-342900" algn="just">
                        <a:buAutoNum type="arabicPeriod"/>
                      </a:pPr>
                      <a:r>
                        <a:rPr lang="en-GB" sz="1400" u="none" baseline="0" noProof="0" dirty="0" smtClean="0"/>
                        <a:t>Privileged geographical location </a:t>
                      </a:r>
                    </a:p>
                    <a:p>
                      <a:pPr marL="342900" indent="-342900" algn="just">
                        <a:buAutoNum type="arabicPeriod"/>
                      </a:pPr>
                      <a:r>
                        <a:rPr lang="en-GB" sz="1400" u="none" baseline="0" noProof="0" dirty="0" smtClean="0"/>
                        <a:t>EHES for its internationalization </a:t>
                      </a:r>
                      <a:r>
                        <a:rPr lang="en-GB" sz="1400" baseline="0" noProof="0" dirty="0" smtClean="0"/>
                        <a:t>and teaching quality</a:t>
                      </a:r>
                      <a:endParaRPr lang="en-GB" sz="1400" noProof="0" dirty="0"/>
                    </a:p>
                  </a:txBody>
                  <a:tcPr/>
                </a:tc>
                <a:tc>
                  <a:txBody>
                    <a:bodyPr/>
                    <a:lstStyle/>
                    <a:p>
                      <a:r>
                        <a:rPr lang="en-GB" sz="1400" b="1" u="sng" noProof="0" dirty="0" smtClean="0">
                          <a:solidFill>
                            <a:srgbClr val="FF0000"/>
                          </a:solidFill>
                        </a:rPr>
                        <a:t>Threats</a:t>
                      </a:r>
                    </a:p>
                    <a:p>
                      <a:pPr marL="342900" indent="-342900" algn="just">
                        <a:buAutoNum type="arabicPeriod"/>
                      </a:pPr>
                      <a:r>
                        <a:rPr lang="en-GB" sz="1400" u="none" noProof="0" dirty="0" smtClean="0"/>
                        <a:t>Other  in neighbourhood Universities and Institutions  competence;</a:t>
                      </a:r>
                    </a:p>
                    <a:p>
                      <a:pPr marL="342900" indent="-342900" algn="just">
                        <a:buAutoNum type="arabicPeriod"/>
                      </a:pPr>
                      <a:r>
                        <a:rPr lang="en-GB" sz="1400" u="none" noProof="0" dirty="0" smtClean="0"/>
                        <a:t>Poor prevision of Public</a:t>
                      </a:r>
                      <a:r>
                        <a:rPr lang="en-GB" sz="1400" u="none" baseline="0" noProof="0" dirty="0" smtClean="0"/>
                        <a:t> Funds</a:t>
                      </a:r>
                    </a:p>
                    <a:p>
                      <a:pPr marL="342900" indent="-342900" algn="just">
                        <a:buAutoNum type="arabicPeriod"/>
                      </a:pPr>
                      <a:r>
                        <a:rPr lang="en-GB" sz="1400" u="none" baseline="0" noProof="0" dirty="0" smtClean="0"/>
                        <a:t>Lack of a strategically designed educational policy</a:t>
                      </a:r>
                      <a:r>
                        <a:rPr lang="en-GB" sz="1400" u="none" noProof="0" dirty="0" smtClean="0"/>
                        <a:t> at national level</a:t>
                      </a:r>
                    </a:p>
                    <a:p>
                      <a:pPr marL="342900" indent="-342900" algn="just">
                        <a:buAutoNum type="arabicPeriod"/>
                      </a:pPr>
                      <a:r>
                        <a:rPr lang="en-GB" sz="1400" u="none" noProof="0" dirty="0" smtClean="0"/>
                        <a:t>Poor participation of some</a:t>
                      </a:r>
                      <a:r>
                        <a:rPr lang="en-GB" sz="1400" u="none" baseline="0" noProof="0" dirty="0" smtClean="0"/>
                        <a:t> social sectors in the UA Projects</a:t>
                      </a:r>
                    </a:p>
                    <a:p>
                      <a:pPr marL="342900" indent="-342900" algn="just">
                        <a:buAutoNum type="arabicPeriod"/>
                      </a:pPr>
                      <a:r>
                        <a:rPr lang="en-GB" sz="1400" u="none" baseline="0" noProof="0" dirty="0" smtClean="0"/>
                        <a:t>Rigid legislations that affect  directly the University´s sector</a:t>
                      </a:r>
                      <a:endParaRPr lang="en-GB" sz="1400" u="none" noProof="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17411"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17412" name="7 Grupo"/>
          <p:cNvGrpSpPr>
            <a:grpSpLocks/>
          </p:cNvGrpSpPr>
          <p:nvPr/>
        </p:nvGrpSpPr>
        <p:grpSpPr bwMode="auto">
          <a:xfrm>
            <a:off x="285750" y="0"/>
            <a:ext cx="1071563" cy="5891213"/>
            <a:chOff x="-32" y="-6119408"/>
            <a:chExt cx="1275413" cy="8699987"/>
          </a:xfrm>
        </p:grpSpPr>
        <p:pic>
          <p:nvPicPr>
            <p:cNvPr id="17416"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17417"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17413"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7414" name="7 Título"/>
          <p:cNvSpPr>
            <a:spLocks noGrp="1"/>
          </p:cNvSpPr>
          <p:nvPr>
            <p:ph type="title"/>
          </p:nvPr>
        </p:nvSpPr>
        <p:spPr>
          <a:xfrm>
            <a:off x="1428750" y="274638"/>
            <a:ext cx="7258050" cy="1011237"/>
          </a:xfrm>
        </p:spPr>
        <p:txBody>
          <a:bodyPr/>
          <a:lstStyle/>
          <a:p>
            <a:pPr algn="r" eaLnBrk="1" hangingPunct="1"/>
            <a:r>
              <a:rPr lang="es-ES" sz="3600" b="1" smtClean="0">
                <a:solidFill>
                  <a:srgbClr val="C00000"/>
                </a:solidFill>
              </a:rPr>
              <a:t>VISION</a:t>
            </a:r>
          </a:p>
        </p:txBody>
      </p:sp>
      <p:sp>
        <p:nvSpPr>
          <p:cNvPr id="15367" name="8 Marcador de contenido"/>
          <p:cNvSpPr>
            <a:spLocks noGrp="1"/>
          </p:cNvSpPr>
          <p:nvPr>
            <p:ph idx="1"/>
          </p:nvPr>
        </p:nvSpPr>
        <p:spPr>
          <a:xfrm>
            <a:off x="1428750" y="1124744"/>
            <a:ext cx="7463730" cy="5184576"/>
          </a:xfrm>
        </p:spPr>
        <p:txBody>
          <a:bodyPr/>
          <a:lstStyle/>
          <a:p>
            <a:pPr algn="just" eaLnBrk="1" hangingPunct="1">
              <a:buFont typeface="Arial" charset="0"/>
              <a:buNone/>
              <a:defRPr/>
            </a:pPr>
            <a:r>
              <a:rPr lang="en-GB" sz="1800" dirty="0" smtClean="0">
                <a:solidFill>
                  <a:schemeClr val="tx2">
                    <a:lumMod val="75000"/>
                  </a:schemeClr>
                </a:solidFill>
              </a:rPr>
              <a:t>The vision of the Future of the UA to be achieved by 2012.</a:t>
            </a:r>
          </a:p>
          <a:p>
            <a:pPr algn="just" eaLnBrk="1" hangingPunct="1">
              <a:buFont typeface="Arial" charset="0"/>
              <a:buNone/>
              <a:defRPr/>
            </a:pPr>
            <a:r>
              <a:rPr lang="en-GB" sz="1800" dirty="0" smtClean="0">
                <a:solidFill>
                  <a:schemeClr val="tx2">
                    <a:lumMod val="75000"/>
                  </a:schemeClr>
                </a:solidFill>
              </a:rPr>
              <a:t>Most of the following targets are already archived:</a:t>
            </a:r>
          </a:p>
          <a:p>
            <a:pPr algn="just" eaLnBrk="1" hangingPunct="1">
              <a:defRPr/>
            </a:pPr>
            <a:endParaRPr lang="en-GB" sz="1800" dirty="0" smtClean="0">
              <a:solidFill>
                <a:schemeClr val="tx2">
                  <a:lumMod val="75000"/>
                </a:schemeClr>
              </a:solidFill>
            </a:endParaRPr>
          </a:p>
          <a:p>
            <a:pPr lvl="1" algn="just" eaLnBrk="1" hangingPunct="1">
              <a:defRPr/>
            </a:pPr>
            <a:r>
              <a:rPr lang="en-GB" sz="1800" dirty="0" smtClean="0">
                <a:solidFill>
                  <a:schemeClr val="tx2">
                    <a:lumMod val="75000"/>
                  </a:schemeClr>
                </a:solidFill>
              </a:rPr>
              <a:t>A Prestigious University, internationally respected and a Reference of the Alicante City and it´s social environment</a:t>
            </a:r>
          </a:p>
          <a:p>
            <a:pPr lvl="1" algn="just" eaLnBrk="1" hangingPunct="1">
              <a:defRPr/>
            </a:pPr>
            <a:endParaRPr lang="en-GB" sz="1800" dirty="0" smtClean="0">
              <a:solidFill>
                <a:schemeClr val="tx2">
                  <a:lumMod val="75000"/>
                </a:schemeClr>
              </a:solidFill>
            </a:endParaRPr>
          </a:p>
          <a:p>
            <a:pPr lvl="1" algn="just" eaLnBrk="1" hangingPunct="1">
              <a:defRPr/>
            </a:pPr>
            <a:r>
              <a:rPr lang="en-GB" sz="1800" dirty="0" smtClean="0">
                <a:solidFill>
                  <a:schemeClr val="tx2">
                    <a:lumMod val="75000"/>
                  </a:schemeClr>
                </a:solidFill>
              </a:rPr>
              <a:t>Participative and motivated students, with a self-learning capacity and good knowledge for their employment in an international Labour Market </a:t>
            </a:r>
          </a:p>
          <a:p>
            <a:pPr lvl="1" algn="just" eaLnBrk="1" hangingPunct="1">
              <a:defRPr/>
            </a:pPr>
            <a:endParaRPr lang="en-GB" sz="1800" dirty="0" smtClean="0">
              <a:solidFill>
                <a:schemeClr val="tx2">
                  <a:lumMod val="75000"/>
                </a:schemeClr>
              </a:solidFill>
            </a:endParaRPr>
          </a:p>
          <a:p>
            <a:pPr lvl="1" algn="just" eaLnBrk="1" hangingPunct="1">
              <a:defRPr/>
            </a:pPr>
            <a:r>
              <a:rPr lang="en-GB" sz="1800" dirty="0" smtClean="0">
                <a:solidFill>
                  <a:schemeClr val="tx2">
                    <a:lumMod val="75000"/>
                  </a:schemeClr>
                </a:solidFill>
              </a:rPr>
              <a:t>A wide and high-quality Degrees variety in the EHES, adapted to the requests of the Labour market and oriented to an integral and lifelong learning  education</a:t>
            </a:r>
          </a:p>
          <a:p>
            <a:pPr lvl="1" algn="just" eaLnBrk="1" hangingPunct="1">
              <a:defRPr/>
            </a:pPr>
            <a:endParaRPr lang="en-GB" sz="1800" dirty="0" smtClean="0">
              <a:solidFill>
                <a:schemeClr val="tx2">
                  <a:lumMod val="75000"/>
                </a:schemeClr>
              </a:solidFill>
            </a:endParaRPr>
          </a:p>
          <a:p>
            <a:pPr lvl="1" algn="just" eaLnBrk="1" hangingPunct="1">
              <a:defRPr/>
            </a:pPr>
            <a:r>
              <a:rPr lang="en-GB" sz="1800" dirty="0" smtClean="0">
                <a:solidFill>
                  <a:schemeClr val="tx2">
                    <a:lumMod val="75000"/>
                  </a:schemeClr>
                </a:solidFill>
              </a:rPr>
              <a:t>Internationally recognized basic and applied research supporting the Scientific Park generating a high impact on the socio-economic domain.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18435"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18436" name="7 Grupo"/>
          <p:cNvGrpSpPr>
            <a:grpSpLocks/>
          </p:cNvGrpSpPr>
          <p:nvPr/>
        </p:nvGrpSpPr>
        <p:grpSpPr bwMode="auto">
          <a:xfrm>
            <a:off x="285750" y="0"/>
            <a:ext cx="1071563" cy="5891213"/>
            <a:chOff x="-32" y="-6119408"/>
            <a:chExt cx="1275413" cy="8699987"/>
          </a:xfrm>
        </p:grpSpPr>
        <p:pic>
          <p:nvPicPr>
            <p:cNvPr id="18440"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18441"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18437"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8438" name="7 Título"/>
          <p:cNvSpPr>
            <a:spLocks noGrp="1"/>
          </p:cNvSpPr>
          <p:nvPr>
            <p:ph type="title"/>
          </p:nvPr>
        </p:nvSpPr>
        <p:spPr>
          <a:xfrm>
            <a:off x="1428750" y="274638"/>
            <a:ext cx="7258050" cy="1011237"/>
          </a:xfrm>
        </p:spPr>
        <p:txBody>
          <a:bodyPr/>
          <a:lstStyle/>
          <a:p>
            <a:pPr algn="r" eaLnBrk="1" hangingPunct="1"/>
            <a:r>
              <a:rPr lang="es-ES" sz="4000" b="1" smtClean="0">
                <a:solidFill>
                  <a:srgbClr val="C00000"/>
                </a:solidFill>
              </a:rPr>
              <a:t>VISION</a:t>
            </a:r>
          </a:p>
        </p:txBody>
      </p:sp>
      <p:sp>
        <p:nvSpPr>
          <p:cNvPr id="15367" name="8 Marcador de contenido"/>
          <p:cNvSpPr>
            <a:spLocks noGrp="1"/>
          </p:cNvSpPr>
          <p:nvPr>
            <p:ph idx="1"/>
          </p:nvPr>
        </p:nvSpPr>
        <p:spPr>
          <a:xfrm>
            <a:off x="1428750" y="1357313"/>
            <a:ext cx="7258050" cy="5000625"/>
          </a:xfrm>
        </p:spPr>
        <p:txBody>
          <a:bodyPr/>
          <a:lstStyle/>
          <a:p>
            <a:pPr lvl="1" eaLnBrk="1" hangingPunct="1">
              <a:defRPr/>
            </a:pPr>
            <a:endParaRPr lang="en-GB" sz="1600" dirty="0" smtClean="0"/>
          </a:p>
          <a:p>
            <a:pPr lvl="1" algn="just" eaLnBrk="1" hangingPunct="1">
              <a:defRPr/>
            </a:pPr>
            <a:r>
              <a:rPr lang="en-GB" sz="1800" dirty="0" smtClean="0">
                <a:solidFill>
                  <a:schemeClr val="tx2">
                    <a:lumMod val="75000"/>
                  </a:schemeClr>
                </a:solidFill>
              </a:rPr>
              <a:t>There is a</a:t>
            </a:r>
            <a:r>
              <a:rPr lang="en-GB" sz="1800" dirty="0" smtClean="0">
                <a:solidFill>
                  <a:schemeClr val="tx2">
                    <a:lumMod val="75000"/>
                  </a:schemeClr>
                </a:solidFill>
              </a:rPr>
              <a:t> </a:t>
            </a:r>
            <a:r>
              <a:rPr lang="en-GB" sz="1800" dirty="0" smtClean="0">
                <a:solidFill>
                  <a:schemeClr val="tx2">
                    <a:lumMod val="75000"/>
                  </a:schemeClr>
                </a:solidFill>
              </a:rPr>
              <a:t>flexible, motivated and </a:t>
            </a:r>
            <a:r>
              <a:rPr lang="en-GB" sz="1800" dirty="0" smtClean="0">
                <a:solidFill>
                  <a:schemeClr val="tx2">
                    <a:lumMod val="75000"/>
                  </a:schemeClr>
                </a:solidFill>
              </a:rPr>
              <a:t>potential </a:t>
            </a:r>
            <a:r>
              <a:rPr lang="en-GB" sz="1800" dirty="0" smtClean="0">
                <a:solidFill>
                  <a:schemeClr val="tx2">
                    <a:lumMod val="75000"/>
                  </a:schemeClr>
                </a:solidFill>
              </a:rPr>
              <a:t>Human Development System and </a:t>
            </a:r>
            <a:r>
              <a:rPr lang="en-GB" sz="1800" dirty="0" smtClean="0">
                <a:solidFill>
                  <a:schemeClr val="tx2">
                    <a:lumMod val="75000"/>
                  </a:schemeClr>
                </a:solidFill>
              </a:rPr>
              <a:t>Strategic Planning, </a:t>
            </a:r>
            <a:r>
              <a:rPr lang="en-GB" sz="1800" dirty="0" smtClean="0">
                <a:solidFill>
                  <a:schemeClr val="tx2">
                    <a:lumMod val="75000"/>
                  </a:schemeClr>
                </a:solidFill>
              </a:rPr>
              <a:t>as well as  efficient and competent staff, well dimensioned , organized and fully recognized </a:t>
            </a:r>
          </a:p>
          <a:p>
            <a:pPr lvl="1" algn="just" eaLnBrk="1" hangingPunct="1">
              <a:defRPr/>
            </a:pPr>
            <a:endParaRPr lang="en-GB" sz="1800" dirty="0" smtClean="0">
              <a:solidFill>
                <a:schemeClr val="tx2">
                  <a:lumMod val="75000"/>
                </a:schemeClr>
              </a:solidFill>
            </a:endParaRPr>
          </a:p>
          <a:p>
            <a:pPr lvl="1" algn="just" eaLnBrk="1" hangingPunct="1">
              <a:defRPr/>
            </a:pPr>
            <a:r>
              <a:rPr lang="en-GB" sz="1800" dirty="0" smtClean="0">
                <a:solidFill>
                  <a:schemeClr val="tx2">
                    <a:lumMod val="75000"/>
                  </a:schemeClr>
                </a:solidFill>
              </a:rPr>
              <a:t>Strategic Management System at all levels with the objective to fulfil the Strategic Plan of the UA</a:t>
            </a:r>
          </a:p>
          <a:p>
            <a:pPr lvl="1" algn="just" eaLnBrk="1" hangingPunct="1">
              <a:defRPr/>
            </a:pPr>
            <a:endParaRPr lang="en-GB" sz="1800" dirty="0" smtClean="0">
              <a:solidFill>
                <a:schemeClr val="tx2">
                  <a:lumMod val="75000"/>
                </a:schemeClr>
              </a:solidFill>
            </a:endParaRPr>
          </a:p>
          <a:p>
            <a:pPr lvl="1" algn="just" eaLnBrk="1" hangingPunct="1">
              <a:defRPr/>
            </a:pPr>
            <a:r>
              <a:rPr lang="en-GB" sz="1800" dirty="0" smtClean="0">
                <a:solidFill>
                  <a:schemeClr val="tx2">
                    <a:lumMod val="75000"/>
                  </a:schemeClr>
                </a:solidFill>
              </a:rPr>
              <a:t>A fluid relationship with social agents</a:t>
            </a:r>
          </a:p>
          <a:p>
            <a:pPr lvl="1" algn="just" eaLnBrk="1" hangingPunct="1">
              <a:defRPr/>
            </a:pPr>
            <a:endParaRPr lang="en-GB" sz="1800" dirty="0" smtClean="0">
              <a:solidFill>
                <a:schemeClr val="tx2">
                  <a:lumMod val="75000"/>
                </a:schemeClr>
              </a:solidFill>
            </a:endParaRPr>
          </a:p>
          <a:p>
            <a:pPr lvl="1" algn="just" eaLnBrk="1" hangingPunct="1">
              <a:defRPr/>
            </a:pPr>
            <a:r>
              <a:rPr lang="en-GB" sz="1800" dirty="0" smtClean="0">
                <a:solidFill>
                  <a:schemeClr val="tx2">
                    <a:lumMod val="75000"/>
                  </a:schemeClr>
                </a:solidFill>
              </a:rPr>
              <a:t>Provide adequate, sustainable and well managed spaces, infrastructures and services for the entire University community</a:t>
            </a:r>
          </a:p>
          <a:p>
            <a:pPr lvl="1" algn="just" eaLnBrk="1" hangingPunct="1">
              <a:defRPr/>
            </a:pPr>
            <a:endParaRPr lang="en-GB" sz="1800" dirty="0" smtClean="0">
              <a:solidFill>
                <a:schemeClr val="tx2">
                  <a:lumMod val="75000"/>
                </a:schemeClr>
              </a:solidFill>
            </a:endParaRPr>
          </a:p>
          <a:p>
            <a:pPr lvl="1" algn="just" eaLnBrk="1" hangingPunct="1">
              <a:defRPr/>
            </a:pPr>
            <a:r>
              <a:rPr lang="en-GB" sz="1800" dirty="0" smtClean="0">
                <a:solidFill>
                  <a:schemeClr val="tx2">
                    <a:lumMod val="75000"/>
                  </a:schemeClr>
                </a:solidFill>
              </a:rPr>
              <a:t>Increased students and teaching staff universities exchange. Increased number of foreign students and cooperation projects. </a:t>
            </a:r>
          </a:p>
          <a:p>
            <a:pPr lvl="1" eaLnBrk="1" hangingPunct="1">
              <a:defRPr/>
            </a:pPr>
            <a:endParaRPr lang="en-GB"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19459"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19460" name="7 Grupo"/>
          <p:cNvGrpSpPr>
            <a:grpSpLocks/>
          </p:cNvGrpSpPr>
          <p:nvPr/>
        </p:nvGrpSpPr>
        <p:grpSpPr bwMode="auto">
          <a:xfrm>
            <a:off x="285750" y="0"/>
            <a:ext cx="1071563" cy="5891213"/>
            <a:chOff x="-32" y="-6119408"/>
            <a:chExt cx="1275413" cy="8699987"/>
          </a:xfrm>
        </p:grpSpPr>
        <p:pic>
          <p:nvPicPr>
            <p:cNvPr id="19464"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19465"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19461"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9462" name="7 Título"/>
          <p:cNvSpPr>
            <a:spLocks noGrp="1"/>
          </p:cNvSpPr>
          <p:nvPr>
            <p:ph type="title"/>
          </p:nvPr>
        </p:nvSpPr>
        <p:spPr>
          <a:xfrm>
            <a:off x="457200" y="274638"/>
            <a:ext cx="8229600" cy="939800"/>
          </a:xfrm>
        </p:spPr>
        <p:txBody>
          <a:bodyPr/>
          <a:lstStyle/>
          <a:p>
            <a:pPr algn="r" eaLnBrk="1" hangingPunct="1"/>
            <a:r>
              <a:rPr lang="es-ES" sz="3600" b="1" smtClean="0">
                <a:solidFill>
                  <a:srgbClr val="C00000"/>
                </a:solidFill>
              </a:rPr>
              <a:t>STRATEGIC OBJECTIVES</a:t>
            </a:r>
          </a:p>
        </p:txBody>
      </p:sp>
      <p:sp>
        <p:nvSpPr>
          <p:cNvPr id="15367" name="8 Marcador de contenido"/>
          <p:cNvSpPr>
            <a:spLocks noGrp="1"/>
          </p:cNvSpPr>
          <p:nvPr>
            <p:ph idx="1"/>
          </p:nvPr>
        </p:nvSpPr>
        <p:spPr>
          <a:xfrm>
            <a:off x="1428750" y="1357313"/>
            <a:ext cx="7258050" cy="5000625"/>
          </a:xfrm>
        </p:spPr>
        <p:txBody>
          <a:bodyPr/>
          <a:lstStyle/>
          <a:p>
            <a:pPr lvl="1" eaLnBrk="1" hangingPunct="1">
              <a:defRPr/>
            </a:pPr>
            <a:endParaRPr lang="en-GB" sz="1600" dirty="0" smtClean="0"/>
          </a:p>
          <a:p>
            <a:pPr algn="just" eaLnBrk="1" hangingPunct="1">
              <a:buFont typeface="Arial" charset="0"/>
              <a:buNone/>
              <a:defRPr/>
            </a:pPr>
            <a:r>
              <a:rPr lang="en-GB" sz="2000" dirty="0" smtClean="0">
                <a:solidFill>
                  <a:schemeClr val="tx2">
                    <a:lumMod val="75000"/>
                  </a:schemeClr>
                </a:solidFill>
              </a:rPr>
              <a:t>The Strategic objectives, structured in accordance with the axes, are the proposed aims for the achievement of the vision of the future of the UA. They are set in operative objectives that are the general actions for the achievement of each strategic objective:</a:t>
            </a:r>
          </a:p>
          <a:p>
            <a:pPr algn="just" eaLnBrk="1" hangingPunct="1">
              <a:defRPr/>
            </a:pPr>
            <a:endParaRPr lang="en-GB" sz="2000" dirty="0" smtClean="0">
              <a:solidFill>
                <a:schemeClr val="tx2">
                  <a:lumMod val="75000"/>
                </a:schemeClr>
              </a:solidFill>
            </a:endParaRPr>
          </a:p>
          <a:p>
            <a:pPr marL="742950" lvl="2" indent="-342900" algn="just" eaLnBrk="1" hangingPunct="1">
              <a:buFont typeface="Arial" charset="0"/>
              <a:buNone/>
              <a:defRPr/>
            </a:pPr>
            <a:r>
              <a:rPr lang="en-GB" sz="2000" b="1" dirty="0" smtClean="0">
                <a:solidFill>
                  <a:schemeClr val="tx2">
                    <a:lumMod val="75000"/>
                  </a:schemeClr>
                </a:solidFill>
              </a:rPr>
              <a:t>  SO1. Human Component</a:t>
            </a:r>
          </a:p>
          <a:p>
            <a:pPr lvl="1" algn="just">
              <a:buFont typeface="Arial" charset="0"/>
              <a:buNone/>
              <a:defRPr/>
            </a:pPr>
            <a:r>
              <a:rPr lang="en-GB" sz="2000" b="1" dirty="0" smtClean="0">
                <a:solidFill>
                  <a:schemeClr val="tx2">
                    <a:lumMod val="75000"/>
                  </a:schemeClr>
                </a:solidFill>
              </a:rPr>
              <a:t>SO2. Training</a:t>
            </a:r>
          </a:p>
          <a:p>
            <a:pPr lvl="1" algn="just">
              <a:buFont typeface="Arial" charset="0"/>
              <a:buNone/>
              <a:defRPr/>
            </a:pPr>
            <a:r>
              <a:rPr lang="en-GB" sz="2000" b="1" dirty="0" smtClean="0">
                <a:solidFill>
                  <a:schemeClr val="tx2">
                    <a:lumMod val="75000"/>
                  </a:schemeClr>
                </a:solidFill>
              </a:rPr>
              <a:t>SO3. R&amp;D</a:t>
            </a:r>
          </a:p>
          <a:p>
            <a:pPr lvl="1" algn="just">
              <a:buFont typeface="Arial" charset="0"/>
              <a:buNone/>
              <a:defRPr/>
            </a:pPr>
            <a:r>
              <a:rPr lang="en-GB" sz="2000" b="1" dirty="0" smtClean="0">
                <a:solidFill>
                  <a:schemeClr val="tx2">
                    <a:lumMod val="75000"/>
                  </a:schemeClr>
                </a:solidFill>
              </a:rPr>
              <a:t>SO4. Management and Organization</a:t>
            </a:r>
          </a:p>
          <a:p>
            <a:pPr lvl="1" algn="just">
              <a:buFont typeface="Arial" charset="0"/>
              <a:buNone/>
              <a:defRPr/>
            </a:pPr>
            <a:r>
              <a:rPr lang="en-GB" sz="2000" b="1" dirty="0" smtClean="0">
                <a:solidFill>
                  <a:schemeClr val="tx2">
                    <a:lumMod val="75000"/>
                  </a:schemeClr>
                </a:solidFill>
              </a:rPr>
              <a:t>SO5. Infrastructure</a:t>
            </a:r>
          </a:p>
          <a:p>
            <a:pPr lvl="1" algn="just">
              <a:buFont typeface="Arial" charset="0"/>
              <a:buNone/>
              <a:defRPr/>
            </a:pPr>
            <a:r>
              <a:rPr lang="en-GB" sz="2000" b="1" dirty="0" smtClean="0">
                <a:solidFill>
                  <a:schemeClr val="tx2">
                    <a:lumMod val="75000"/>
                  </a:schemeClr>
                </a:solidFill>
              </a:rPr>
              <a:t>SO6. Social communication and implication</a:t>
            </a:r>
          </a:p>
          <a:p>
            <a:pPr lvl="1" algn="just">
              <a:buFont typeface="Arial" charset="0"/>
              <a:buNone/>
              <a:defRPr/>
            </a:pPr>
            <a:r>
              <a:rPr lang="en-GB" sz="2000" b="1" dirty="0" smtClean="0">
                <a:solidFill>
                  <a:schemeClr val="tx2">
                    <a:lumMod val="75000"/>
                  </a:schemeClr>
                </a:solidFill>
              </a:rPr>
              <a:t>SO7. Internationalization</a:t>
            </a:r>
          </a:p>
          <a:p>
            <a:pPr eaLnBrk="1" hangingPunct="1">
              <a:defRPr/>
            </a:pPr>
            <a:endParaRPr lang="en-GB" sz="2000" dirty="0" smtClean="0"/>
          </a:p>
          <a:p>
            <a:pPr eaLnBrk="1" hangingPunct="1">
              <a:buFont typeface="Arial" charset="0"/>
              <a:buNone/>
              <a:defRPr/>
            </a:pPr>
            <a:endParaRPr lang="en-GB"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20483"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20484" name="7 Grupo"/>
          <p:cNvGrpSpPr>
            <a:grpSpLocks/>
          </p:cNvGrpSpPr>
          <p:nvPr/>
        </p:nvGrpSpPr>
        <p:grpSpPr bwMode="auto">
          <a:xfrm>
            <a:off x="285750" y="0"/>
            <a:ext cx="1071563" cy="5891213"/>
            <a:chOff x="-32" y="-6119408"/>
            <a:chExt cx="1275413" cy="8699987"/>
          </a:xfrm>
        </p:grpSpPr>
        <p:pic>
          <p:nvPicPr>
            <p:cNvPr id="20488"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20489"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20485"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20486" name="7 Título"/>
          <p:cNvSpPr>
            <a:spLocks noGrp="1"/>
          </p:cNvSpPr>
          <p:nvPr>
            <p:ph type="title"/>
          </p:nvPr>
        </p:nvSpPr>
        <p:spPr>
          <a:xfrm>
            <a:off x="457200" y="274638"/>
            <a:ext cx="8229600" cy="939800"/>
          </a:xfrm>
        </p:spPr>
        <p:txBody>
          <a:bodyPr/>
          <a:lstStyle/>
          <a:p>
            <a:pPr marL="342900" indent="-342900" algn="r" eaLnBrk="1" hangingPunct="1"/>
            <a:r>
              <a:rPr lang="es-ES" sz="3600" b="1" smtClean="0">
                <a:solidFill>
                  <a:srgbClr val="C00000"/>
                </a:solidFill>
              </a:rPr>
              <a:t>STRATEGIC OBJECTIVES</a:t>
            </a:r>
          </a:p>
        </p:txBody>
      </p:sp>
      <p:sp>
        <p:nvSpPr>
          <p:cNvPr id="15367" name="8 Marcador de contenido"/>
          <p:cNvSpPr>
            <a:spLocks noGrp="1"/>
          </p:cNvSpPr>
          <p:nvPr>
            <p:ph idx="1"/>
          </p:nvPr>
        </p:nvSpPr>
        <p:spPr>
          <a:xfrm>
            <a:off x="1500188" y="1214438"/>
            <a:ext cx="7258050" cy="5000625"/>
          </a:xfrm>
        </p:spPr>
        <p:txBody>
          <a:bodyPr/>
          <a:lstStyle/>
          <a:p>
            <a:pPr lvl="1" algn="just" eaLnBrk="1" hangingPunct="1">
              <a:buFont typeface="Arial" charset="0"/>
              <a:buNone/>
              <a:defRPr/>
            </a:pPr>
            <a:r>
              <a:rPr lang="en-GB" sz="1600" b="1" dirty="0" smtClean="0">
                <a:solidFill>
                  <a:schemeClr val="tx2">
                    <a:lumMod val="75000"/>
                  </a:schemeClr>
                </a:solidFill>
              </a:rPr>
              <a:t>SO1. Human Component:</a:t>
            </a:r>
          </a:p>
          <a:p>
            <a:pPr lvl="2" algn="just" eaLnBrk="1" hangingPunct="1">
              <a:buFont typeface="Arial" charset="0"/>
              <a:buNone/>
              <a:defRPr/>
            </a:pPr>
            <a:r>
              <a:rPr lang="en-GB" sz="1600" dirty="0" smtClean="0">
                <a:solidFill>
                  <a:schemeClr val="tx2">
                    <a:lumMod val="75000"/>
                  </a:schemeClr>
                </a:solidFill>
              </a:rPr>
              <a:t>To achieve a competent, efficient and satisfied staff committed with the University's values</a:t>
            </a:r>
          </a:p>
          <a:p>
            <a:pPr lvl="2" algn="just" eaLnBrk="1" hangingPunct="1">
              <a:buFont typeface="Arial" charset="0"/>
              <a:buNone/>
              <a:defRPr/>
            </a:pPr>
            <a:r>
              <a:rPr lang="en-GB" sz="1600" dirty="0" smtClean="0">
                <a:solidFill>
                  <a:schemeClr val="tx2">
                    <a:lumMod val="75000"/>
                  </a:schemeClr>
                </a:solidFill>
              </a:rPr>
              <a:t>To obtain students implication in the University´s mission and make them active agents in the achievement of the University´s vision </a:t>
            </a:r>
          </a:p>
          <a:p>
            <a:pPr lvl="2" algn="just" eaLnBrk="1" hangingPunct="1">
              <a:defRPr/>
            </a:pPr>
            <a:endParaRPr lang="en-GB" sz="1600" b="1" dirty="0" smtClean="0">
              <a:solidFill>
                <a:schemeClr val="tx2">
                  <a:lumMod val="75000"/>
                </a:schemeClr>
              </a:solidFill>
            </a:endParaRPr>
          </a:p>
          <a:p>
            <a:pPr lvl="1" algn="just" eaLnBrk="1" hangingPunct="1">
              <a:buFont typeface="Arial" charset="0"/>
              <a:buNone/>
              <a:defRPr/>
            </a:pPr>
            <a:r>
              <a:rPr lang="en-GB" sz="1600" b="1" dirty="0" smtClean="0">
                <a:solidFill>
                  <a:schemeClr val="tx2">
                    <a:lumMod val="75000"/>
                  </a:schemeClr>
                </a:solidFill>
              </a:rPr>
              <a:t>SO2. Training:</a:t>
            </a:r>
          </a:p>
          <a:p>
            <a:pPr lvl="2" algn="just" eaLnBrk="1" hangingPunct="1">
              <a:buFont typeface="Arial" charset="0"/>
              <a:buNone/>
              <a:defRPr/>
            </a:pPr>
            <a:r>
              <a:rPr lang="en-GB" sz="1600" dirty="0" smtClean="0">
                <a:solidFill>
                  <a:schemeClr val="tx2">
                    <a:lumMod val="75000"/>
                  </a:schemeClr>
                </a:solidFill>
              </a:rPr>
              <a:t>Restructure the educational offer adapted to the EHES, in accordance with social and Labour necessitates and guaranteeing teaching quality  </a:t>
            </a:r>
          </a:p>
          <a:p>
            <a:pPr lvl="2" algn="just" eaLnBrk="1" hangingPunct="1">
              <a:buFont typeface="Arial" charset="0"/>
              <a:buNone/>
              <a:defRPr/>
            </a:pPr>
            <a:endParaRPr lang="en-GB" sz="1600" dirty="0" smtClean="0">
              <a:solidFill>
                <a:schemeClr val="tx2">
                  <a:lumMod val="75000"/>
                </a:schemeClr>
              </a:solidFill>
            </a:endParaRPr>
          </a:p>
          <a:p>
            <a:pPr lvl="1" algn="just" eaLnBrk="1" hangingPunct="1">
              <a:buFont typeface="Arial" charset="0"/>
              <a:buNone/>
              <a:defRPr/>
            </a:pPr>
            <a:r>
              <a:rPr lang="en-GB" sz="1600" b="1" dirty="0" smtClean="0">
                <a:solidFill>
                  <a:schemeClr val="tx2">
                    <a:lumMod val="75000"/>
                  </a:schemeClr>
                </a:solidFill>
              </a:rPr>
              <a:t>SO3. R&amp;D:</a:t>
            </a:r>
          </a:p>
          <a:p>
            <a:pPr lvl="2" algn="just" eaLnBrk="1" hangingPunct="1">
              <a:buFont typeface="Arial" charset="0"/>
              <a:buNone/>
              <a:defRPr/>
            </a:pPr>
            <a:r>
              <a:rPr lang="en-GB" sz="1600" dirty="0" smtClean="0">
                <a:solidFill>
                  <a:schemeClr val="tx2">
                    <a:lumMod val="75000"/>
                  </a:schemeClr>
                </a:solidFill>
              </a:rPr>
              <a:t>To develop high quality, competitive and internationally referred research </a:t>
            </a:r>
          </a:p>
          <a:p>
            <a:pPr lvl="2" algn="just" eaLnBrk="1" hangingPunct="1">
              <a:buFont typeface="Arial" charset="0"/>
              <a:buNone/>
              <a:defRPr/>
            </a:pPr>
            <a:r>
              <a:rPr lang="en-GB" sz="1600" dirty="0" smtClean="0">
                <a:solidFill>
                  <a:schemeClr val="tx2">
                    <a:lumMod val="75000"/>
                  </a:schemeClr>
                </a:solidFill>
              </a:rPr>
              <a:t>To achieve high rate of technological development and innovation related to research through Scientific Park</a:t>
            </a:r>
          </a:p>
          <a:p>
            <a:pPr lvl="2" algn="just" eaLnBrk="1" hangingPunct="1">
              <a:buFont typeface="Arial" charset="0"/>
              <a:buNone/>
              <a:defRPr/>
            </a:pPr>
            <a:endParaRPr lang="en-GB" sz="1600" dirty="0" smtClean="0">
              <a:solidFill>
                <a:schemeClr val="tx2">
                  <a:lumMod val="75000"/>
                </a:schemeClr>
              </a:solidFill>
            </a:endParaRPr>
          </a:p>
          <a:p>
            <a:pPr lvl="1" algn="just" eaLnBrk="1" hangingPunct="1">
              <a:buFont typeface="Arial" charset="0"/>
              <a:buNone/>
              <a:defRPr/>
            </a:pPr>
            <a:r>
              <a:rPr lang="en-GB" sz="1600" b="1" dirty="0" smtClean="0">
                <a:solidFill>
                  <a:schemeClr val="tx2">
                    <a:lumMod val="75000"/>
                  </a:schemeClr>
                </a:solidFill>
              </a:rPr>
              <a:t>SO4. Management and Organization:</a:t>
            </a:r>
          </a:p>
          <a:p>
            <a:pPr lvl="2" algn="just" eaLnBrk="1" hangingPunct="1">
              <a:buFont typeface="Arial" charset="0"/>
              <a:buNone/>
              <a:defRPr/>
            </a:pPr>
            <a:r>
              <a:rPr lang="en-GB" sz="1600" dirty="0" smtClean="0">
                <a:solidFill>
                  <a:schemeClr val="tx2">
                    <a:lumMod val="75000"/>
                  </a:schemeClr>
                </a:solidFill>
              </a:rPr>
              <a:t>To achieve an efficient management through a Strategic Management System at all levels and organizational structures</a:t>
            </a:r>
          </a:p>
          <a:p>
            <a:pPr lvl="2" eaLnBrk="1" hangingPunct="1">
              <a:defRPr/>
            </a:pPr>
            <a:endParaRPr lang="en-GB" sz="1200" b="1" dirty="0" smtClean="0"/>
          </a:p>
          <a:p>
            <a:pPr lvl="2" eaLnBrk="1" hangingPunct="1">
              <a:buFont typeface="Arial" charset="0"/>
              <a:buNone/>
              <a:defRPr/>
            </a:pPr>
            <a:endParaRPr lang="en-GB" sz="12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r>
              <a:rPr lang="es-ES" sz="3200" b="1">
                <a:solidFill>
                  <a:srgbClr val="003366"/>
                </a:solidFill>
                <a:latin typeface="Calibri" pitchFamily="34" charset="0"/>
              </a:rPr>
              <a:t>INDEX</a:t>
            </a:r>
          </a:p>
        </p:txBody>
      </p:sp>
      <p:sp>
        <p:nvSpPr>
          <p:cNvPr id="3075" name="Rectangle 5"/>
          <p:cNvSpPr>
            <a:spLocks noChangeArrowheads="1"/>
          </p:cNvSpPr>
          <p:nvPr/>
        </p:nvSpPr>
        <p:spPr bwMode="auto">
          <a:xfrm>
            <a:off x="611188" y="1700213"/>
            <a:ext cx="8245475" cy="3813175"/>
          </a:xfrm>
          <a:prstGeom prst="rect">
            <a:avLst/>
          </a:prstGeom>
          <a:noFill/>
          <a:ln w="9525">
            <a:noFill/>
            <a:miter lim="800000"/>
            <a:headEnd/>
            <a:tailEnd/>
          </a:ln>
        </p:spPr>
        <p:txBody>
          <a:bodyPr/>
          <a:lstStyle/>
          <a:p>
            <a:pPr marL="800100" lvl="1" indent="-342900" algn="just">
              <a:spcBef>
                <a:spcPct val="20000"/>
              </a:spcBef>
            </a:pPr>
            <a:r>
              <a:rPr lang="en-GB" sz="3200" dirty="0">
                <a:solidFill>
                  <a:srgbClr val="003366"/>
                </a:solidFill>
                <a:latin typeface="Calibri" pitchFamily="34" charset="0"/>
              </a:rPr>
              <a:t>INTRODUCTION </a:t>
            </a:r>
            <a:endParaRPr lang="en-GB" sz="3200" dirty="0" smtClean="0">
              <a:solidFill>
                <a:srgbClr val="003366"/>
              </a:solidFill>
              <a:latin typeface="Calibri" pitchFamily="34" charset="0"/>
            </a:endParaRPr>
          </a:p>
          <a:p>
            <a:pPr marL="800100" lvl="1" indent="-342900" algn="just">
              <a:spcBef>
                <a:spcPct val="20000"/>
              </a:spcBef>
            </a:pPr>
            <a:endParaRPr lang="en-GB" sz="3200" dirty="0">
              <a:solidFill>
                <a:srgbClr val="003366"/>
              </a:solidFill>
              <a:latin typeface="Calibri" pitchFamily="34" charset="0"/>
            </a:endParaRPr>
          </a:p>
          <a:p>
            <a:pPr marL="800100" lvl="1" indent="-342900" algn="just">
              <a:spcBef>
                <a:spcPct val="20000"/>
              </a:spcBef>
            </a:pPr>
            <a:r>
              <a:rPr lang="en-GB" sz="3200" dirty="0">
                <a:solidFill>
                  <a:srgbClr val="003366"/>
                </a:solidFill>
                <a:latin typeface="Calibri" pitchFamily="34" charset="0"/>
              </a:rPr>
              <a:t>UA GENERAL STRATEGIC PLAN</a:t>
            </a:r>
          </a:p>
          <a:p>
            <a:pPr marL="800100" lvl="1" indent="-342900" algn="just">
              <a:spcBef>
                <a:spcPct val="20000"/>
              </a:spcBef>
            </a:pPr>
            <a:endParaRPr lang="en-GB" sz="3200" dirty="0" smtClean="0">
              <a:solidFill>
                <a:srgbClr val="003366"/>
              </a:solidFill>
              <a:latin typeface="Calibri" pitchFamily="34" charset="0"/>
            </a:endParaRPr>
          </a:p>
          <a:p>
            <a:pPr marL="800100" lvl="1" indent="-342900" algn="just">
              <a:spcBef>
                <a:spcPct val="20000"/>
              </a:spcBef>
            </a:pPr>
            <a:r>
              <a:rPr lang="en-GB" sz="3200" dirty="0" smtClean="0">
                <a:solidFill>
                  <a:srgbClr val="003366"/>
                </a:solidFill>
                <a:latin typeface="Calibri" pitchFamily="34" charset="0"/>
              </a:rPr>
              <a:t>SECTOR</a:t>
            </a:r>
            <a:r>
              <a:rPr lang="en-GB" sz="3200" dirty="0">
                <a:solidFill>
                  <a:srgbClr val="003366"/>
                </a:solidFill>
                <a:latin typeface="Calibri" pitchFamily="34" charset="0"/>
              </a:rPr>
              <a:t>: INTERNATIONALIZATION AT UA </a:t>
            </a:r>
            <a:r>
              <a:rPr lang="en-GB" sz="3200" dirty="0" smtClean="0">
                <a:solidFill>
                  <a:srgbClr val="003366"/>
                </a:solidFill>
                <a:latin typeface="Calibri" pitchFamily="34" charset="0"/>
              </a:rPr>
              <a:t>AND IT´S </a:t>
            </a:r>
            <a:r>
              <a:rPr lang="en-GB" sz="3200" dirty="0">
                <a:solidFill>
                  <a:srgbClr val="003366"/>
                </a:solidFill>
                <a:latin typeface="Calibri" pitchFamily="34" charset="0"/>
              </a:rPr>
              <a:t>STRATEGIC PLAN</a:t>
            </a:r>
          </a:p>
          <a:p>
            <a:pPr marL="800100" lvl="1" indent="-342900">
              <a:spcBef>
                <a:spcPct val="20000"/>
              </a:spcBef>
            </a:pPr>
            <a:endParaRPr lang="en-GB" sz="3200" dirty="0">
              <a:solidFill>
                <a:srgbClr val="003366"/>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21507"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21508" name="7 Grupo"/>
          <p:cNvGrpSpPr>
            <a:grpSpLocks/>
          </p:cNvGrpSpPr>
          <p:nvPr/>
        </p:nvGrpSpPr>
        <p:grpSpPr bwMode="auto">
          <a:xfrm>
            <a:off x="285750" y="0"/>
            <a:ext cx="1071563" cy="5891213"/>
            <a:chOff x="-32" y="-6119408"/>
            <a:chExt cx="1275413" cy="8699987"/>
          </a:xfrm>
        </p:grpSpPr>
        <p:pic>
          <p:nvPicPr>
            <p:cNvPr id="21512"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21513"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21509"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21510" name="7 Título"/>
          <p:cNvSpPr>
            <a:spLocks noGrp="1"/>
          </p:cNvSpPr>
          <p:nvPr>
            <p:ph type="title"/>
          </p:nvPr>
        </p:nvSpPr>
        <p:spPr>
          <a:xfrm>
            <a:off x="457200" y="274638"/>
            <a:ext cx="8229600" cy="939800"/>
          </a:xfrm>
        </p:spPr>
        <p:txBody>
          <a:bodyPr/>
          <a:lstStyle/>
          <a:p>
            <a:pPr marL="342900" indent="-342900" algn="r" eaLnBrk="1" hangingPunct="1"/>
            <a:r>
              <a:rPr lang="es-ES" sz="3600" b="1" smtClean="0">
                <a:solidFill>
                  <a:srgbClr val="C00000"/>
                </a:solidFill>
              </a:rPr>
              <a:t>STRATEGIC OBJECTIVES</a:t>
            </a:r>
          </a:p>
        </p:txBody>
      </p:sp>
      <p:sp>
        <p:nvSpPr>
          <p:cNvPr id="15367" name="8 Marcador de contenido"/>
          <p:cNvSpPr>
            <a:spLocks noGrp="1"/>
          </p:cNvSpPr>
          <p:nvPr>
            <p:ph idx="1"/>
          </p:nvPr>
        </p:nvSpPr>
        <p:spPr>
          <a:xfrm>
            <a:off x="1357313" y="1143000"/>
            <a:ext cx="7258050" cy="5000625"/>
          </a:xfrm>
        </p:spPr>
        <p:txBody>
          <a:bodyPr/>
          <a:lstStyle/>
          <a:p>
            <a:pPr lvl="1" algn="just" eaLnBrk="1" hangingPunct="1">
              <a:buFont typeface="Arial" charset="0"/>
              <a:buNone/>
              <a:defRPr/>
            </a:pPr>
            <a:r>
              <a:rPr lang="en-GB" sz="1600" b="1" dirty="0" smtClean="0">
                <a:solidFill>
                  <a:schemeClr val="tx2">
                    <a:lumMod val="75000"/>
                  </a:schemeClr>
                </a:solidFill>
              </a:rPr>
              <a:t>SO5. Infrastructure:</a:t>
            </a:r>
          </a:p>
          <a:p>
            <a:pPr lvl="2" algn="just" eaLnBrk="1" hangingPunct="1">
              <a:buFont typeface="Arial" charset="0"/>
              <a:buNone/>
              <a:defRPr/>
            </a:pPr>
            <a:r>
              <a:rPr lang="en-GB" sz="1600" dirty="0" smtClean="0">
                <a:solidFill>
                  <a:schemeClr val="tx2">
                    <a:lumMod val="75000"/>
                  </a:schemeClr>
                </a:solidFill>
              </a:rPr>
              <a:t>To provide adequate spaces, infrastructure and services</a:t>
            </a:r>
          </a:p>
          <a:p>
            <a:pPr lvl="2" algn="just" eaLnBrk="1" hangingPunct="1">
              <a:buFont typeface="Arial" charset="0"/>
              <a:buNone/>
              <a:defRPr/>
            </a:pPr>
            <a:r>
              <a:rPr lang="en-GB" sz="1600" dirty="0" smtClean="0">
                <a:solidFill>
                  <a:schemeClr val="tx2">
                    <a:lumMod val="75000"/>
                  </a:schemeClr>
                </a:solidFill>
              </a:rPr>
              <a:t>To guarantee the ITC provision as tool for the services</a:t>
            </a:r>
          </a:p>
          <a:p>
            <a:pPr lvl="1" algn="just" eaLnBrk="1" hangingPunct="1">
              <a:defRPr/>
            </a:pPr>
            <a:endParaRPr lang="en-GB" sz="1600" b="1" dirty="0" smtClean="0">
              <a:solidFill>
                <a:schemeClr val="tx2">
                  <a:lumMod val="75000"/>
                </a:schemeClr>
              </a:solidFill>
            </a:endParaRPr>
          </a:p>
          <a:p>
            <a:pPr lvl="1" algn="just" eaLnBrk="1" hangingPunct="1">
              <a:buFont typeface="Arial" charset="0"/>
              <a:buNone/>
              <a:defRPr/>
            </a:pPr>
            <a:r>
              <a:rPr lang="en-GB" sz="1600" b="1" dirty="0" smtClean="0">
                <a:solidFill>
                  <a:schemeClr val="tx2">
                    <a:lumMod val="75000"/>
                  </a:schemeClr>
                </a:solidFill>
              </a:rPr>
              <a:t>SO6. Social communication and implication:</a:t>
            </a:r>
          </a:p>
          <a:p>
            <a:pPr lvl="2" algn="just" eaLnBrk="1" hangingPunct="1">
              <a:buFont typeface="Arial" charset="0"/>
              <a:buNone/>
              <a:defRPr/>
            </a:pPr>
            <a:r>
              <a:rPr lang="en-GB" sz="1600" dirty="0" smtClean="0">
                <a:solidFill>
                  <a:schemeClr val="tx2">
                    <a:lumMod val="75000"/>
                  </a:schemeClr>
                </a:solidFill>
              </a:rPr>
              <a:t>To achieve the social environment to perceive the UA as an excellent reference</a:t>
            </a:r>
          </a:p>
          <a:p>
            <a:pPr lvl="2" algn="just" eaLnBrk="1" hangingPunct="1">
              <a:buFont typeface="Arial" charset="0"/>
              <a:buNone/>
              <a:defRPr/>
            </a:pPr>
            <a:r>
              <a:rPr lang="en-GB" sz="1600" dirty="0" smtClean="0">
                <a:solidFill>
                  <a:schemeClr val="tx2">
                    <a:lumMod val="75000"/>
                  </a:schemeClr>
                </a:solidFill>
              </a:rPr>
              <a:t>To provide an efficient  and valuable internal communication that would take into consideration all relevant aspects of the University community</a:t>
            </a:r>
          </a:p>
          <a:p>
            <a:pPr lvl="2" algn="just" eaLnBrk="1" hangingPunct="1">
              <a:buFont typeface="Arial" charset="0"/>
              <a:buNone/>
              <a:defRPr/>
            </a:pPr>
            <a:endParaRPr lang="en-GB" sz="1600" dirty="0" smtClean="0">
              <a:solidFill>
                <a:schemeClr val="tx2">
                  <a:lumMod val="75000"/>
                </a:schemeClr>
              </a:solidFill>
            </a:endParaRPr>
          </a:p>
          <a:p>
            <a:pPr lvl="2" algn="just" eaLnBrk="1" hangingPunct="1">
              <a:buFont typeface="Arial" charset="0"/>
              <a:buNone/>
              <a:defRPr/>
            </a:pPr>
            <a:endParaRPr lang="en-GB" sz="1600" dirty="0" smtClean="0">
              <a:solidFill>
                <a:schemeClr val="tx2">
                  <a:lumMod val="75000"/>
                </a:schemeClr>
              </a:solidFill>
            </a:endParaRPr>
          </a:p>
          <a:p>
            <a:pPr lvl="1" algn="just" eaLnBrk="1" hangingPunct="1">
              <a:buFont typeface="Arial" charset="0"/>
              <a:buNone/>
              <a:defRPr/>
            </a:pPr>
            <a:r>
              <a:rPr lang="en-GB" sz="1600" b="1" dirty="0" smtClean="0">
                <a:solidFill>
                  <a:schemeClr val="tx2">
                    <a:lumMod val="75000"/>
                  </a:schemeClr>
                </a:solidFill>
              </a:rPr>
              <a:t>SO7. Internationalization</a:t>
            </a:r>
          </a:p>
          <a:p>
            <a:pPr lvl="2" algn="just" eaLnBrk="1" hangingPunct="1">
              <a:buFont typeface="Arial" charset="0"/>
              <a:buNone/>
              <a:defRPr/>
            </a:pPr>
            <a:r>
              <a:rPr lang="en-GB" sz="1600" dirty="0" smtClean="0">
                <a:solidFill>
                  <a:schemeClr val="tx2">
                    <a:lumMod val="75000"/>
                  </a:schemeClr>
                </a:solidFill>
              </a:rPr>
              <a:t>To consolidate and develop relationships with prestigious universities and research centres ant to participate in international programmes</a:t>
            </a:r>
          </a:p>
          <a:p>
            <a:pPr lvl="2" algn="just" eaLnBrk="1" hangingPunct="1">
              <a:buFont typeface="Arial" charset="0"/>
              <a:buNone/>
              <a:defRPr/>
            </a:pPr>
            <a:r>
              <a:rPr lang="en-GB" sz="1600" dirty="0" smtClean="0">
                <a:solidFill>
                  <a:schemeClr val="tx2">
                    <a:lumMod val="75000"/>
                  </a:schemeClr>
                </a:solidFill>
              </a:rPr>
              <a:t>To guarantee cooperation actions of the UA with a positive and high-quality impact on economy and society</a:t>
            </a:r>
          </a:p>
          <a:p>
            <a:pPr lvl="3" eaLnBrk="1" hangingPunct="1">
              <a:defRPr/>
            </a:pPr>
            <a:endParaRPr lang="en-GB" sz="800" b="1" dirty="0" smtClean="0">
              <a:solidFill>
                <a:schemeClr val="tx2">
                  <a:lumMod val="75000"/>
                </a:schemeClr>
              </a:solidFill>
            </a:endParaRPr>
          </a:p>
          <a:p>
            <a:pPr lvl="2" eaLnBrk="1" hangingPunct="1">
              <a:buFont typeface="Arial" charset="0"/>
              <a:buNone/>
              <a:defRPr/>
            </a:pPr>
            <a:endParaRPr lang="en-GB" sz="12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cstate="print"/>
          <a:srcRect/>
          <a:stretch>
            <a:fillRect/>
          </a:stretch>
        </p:blipFill>
        <p:spPr bwMode="auto">
          <a:xfrm>
            <a:off x="2124075" y="1773238"/>
            <a:ext cx="4581525" cy="1085850"/>
          </a:xfrm>
          <a:prstGeom prst="rect">
            <a:avLst/>
          </a:prstGeom>
          <a:noFill/>
          <a:ln w="9525">
            <a:noFill/>
            <a:miter lim="800000"/>
            <a:headEnd/>
            <a:tailEnd/>
          </a:ln>
        </p:spPr>
      </p:pic>
      <p:sp>
        <p:nvSpPr>
          <p:cNvPr id="22531" name="3 Título"/>
          <p:cNvSpPr>
            <a:spLocks noGrp="1"/>
          </p:cNvSpPr>
          <p:nvPr>
            <p:ph type="ctrTitle"/>
          </p:nvPr>
        </p:nvSpPr>
        <p:spPr/>
        <p:txBody>
          <a:bodyPr/>
          <a:lstStyle/>
          <a:p>
            <a:pPr eaLnBrk="1" hangingPunct="1"/>
            <a:r>
              <a:rPr lang="es-ES" smtClean="0"/>
              <a:t/>
            </a:r>
            <a:br>
              <a:rPr lang="es-ES" smtClean="0"/>
            </a:br>
            <a:r>
              <a:rPr lang="es-ES" smtClean="0"/>
              <a:t/>
            </a:r>
            <a:br>
              <a:rPr lang="es-ES" smtClean="0"/>
            </a:br>
            <a:r>
              <a:rPr lang="es-ES" smtClean="0"/>
              <a:t/>
            </a:r>
            <a:br>
              <a:rPr lang="es-ES" smtClean="0"/>
            </a:br>
            <a:endParaRPr lang="es-ES" smtClean="0"/>
          </a:p>
        </p:txBody>
      </p:sp>
      <p:sp>
        <p:nvSpPr>
          <p:cNvPr id="5" name="4 Subtítulo"/>
          <p:cNvSpPr>
            <a:spLocks noGrp="1"/>
          </p:cNvSpPr>
          <p:nvPr>
            <p:ph type="subTitle" idx="1"/>
          </p:nvPr>
        </p:nvSpPr>
        <p:spPr>
          <a:xfrm>
            <a:off x="1643063" y="3929063"/>
            <a:ext cx="6400800" cy="1752600"/>
          </a:xfrm>
        </p:spPr>
        <p:txBody>
          <a:bodyPr/>
          <a:lstStyle/>
          <a:p>
            <a:pPr marL="800100" lvl="1" indent="-342900">
              <a:defRPr/>
            </a:pPr>
            <a:r>
              <a:rPr lang="en-GB" sz="3200" dirty="0" smtClean="0">
                <a:solidFill>
                  <a:srgbClr val="003366"/>
                </a:solidFill>
              </a:rPr>
              <a:t>SECTOR: INTERNATIONALIZATION AT UA AND IT´S STRATEGIC PLAN</a:t>
            </a:r>
          </a:p>
          <a:p>
            <a:pPr eaLnBrk="1" hangingPunct="1">
              <a:defRPr/>
            </a:pP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r"/>
            <a:r>
              <a:rPr lang="es-ES" sz="3600" b="1" dirty="0" smtClean="0">
                <a:solidFill>
                  <a:srgbClr val="C00000"/>
                </a:solidFill>
                <a:latin typeface="Calibri" pitchFamily="34" charset="0"/>
              </a:rPr>
              <a:t>STRATEGIC AXES</a:t>
            </a:r>
            <a:endParaRPr lang="es-ES" sz="3600" b="1" dirty="0">
              <a:solidFill>
                <a:srgbClr val="C00000"/>
              </a:solidFill>
              <a:latin typeface="Calibri" pitchFamily="34" charset="0"/>
            </a:endParaRPr>
          </a:p>
        </p:txBody>
      </p:sp>
      <p:sp>
        <p:nvSpPr>
          <p:cNvPr id="23555"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23556" name="7 Grupo"/>
          <p:cNvGrpSpPr>
            <a:grpSpLocks/>
          </p:cNvGrpSpPr>
          <p:nvPr/>
        </p:nvGrpSpPr>
        <p:grpSpPr bwMode="auto">
          <a:xfrm>
            <a:off x="285750" y="0"/>
            <a:ext cx="785813" cy="4857750"/>
            <a:chOff x="-31" y="0"/>
            <a:chExt cx="1275444" cy="6858002"/>
          </a:xfrm>
        </p:grpSpPr>
        <p:pic>
          <p:nvPicPr>
            <p:cNvPr id="23560"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23561"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8" name="Content Placeholder 2"/>
          <p:cNvSpPr txBox="1">
            <a:spLocks/>
          </p:cNvSpPr>
          <p:nvPr/>
        </p:nvSpPr>
        <p:spPr>
          <a:xfrm>
            <a:off x="914400" y="1495425"/>
            <a:ext cx="8229600" cy="4525963"/>
          </a:xfrm>
          <a:prstGeom prst="rect">
            <a:avLst/>
          </a:prstGeom>
        </p:spPr>
        <p:txBody>
          <a:bodyPr>
            <a:normAutofit/>
          </a:bodyPr>
          <a:lstStyle/>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endParaRPr lang="es-ES_tradnl"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p:txBody>
      </p:sp>
      <p:sp>
        <p:nvSpPr>
          <p:cNvPr id="11" name="10 Marcador de contenido"/>
          <p:cNvSpPr>
            <a:spLocks noGrp="1"/>
          </p:cNvSpPr>
          <p:nvPr>
            <p:ph idx="1"/>
          </p:nvPr>
        </p:nvSpPr>
        <p:spPr>
          <a:xfrm>
            <a:off x="1403648" y="1600201"/>
            <a:ext cx="7283152" cy="3917032"/>
          </a:xfrm>
        </p:spPr>
        <p:txBody>
          <a:bodyPr/>
          <a:lstStyle/>
          <a:p>
            <a:r>
              <a:rPr lang="en-US" sz="2400" dirty="0" smtClean="0">
                <a:solidFill>
                  <a:schemeClr val="tx2">
                    <a:lumMod val="75000"/>
                  </a:schemeClr>
                </a:solidFill>
              </a:rPr>
              <a:t>A1. INTERNATIONAL POLICY</a:t>
            </a:r>
          </a:p>
          <a:p>
            <a:r>
              <a:rPr lang="en-US" sz="2400" dirty="0" smtClean="0">
                <a:solidFill>
                  <a:schemeClr val="tx2">
                    <a:lumMod val="75000"/>
                  </a:schemeClr>
                </a:solidFill>
              </a:rPr>
              <a:t>A2. DEVELOPMENT COOPERATION</a:t>
            </a:r>
          </a:p>
          <a:p>
            <a:r>
              <a:rPr lang="en-US" sz="2400" dirty="0" smtClean="0">
                <a:solidFill>
                  <a:schemeClr val="tx2">
                    <a:lumMod val="75000"/>
                  </a:schemeClr>
                </a:solidFill>
              </a:rPr>
              <a:t>A3. FINANCING </a:t>
            </a:r>
          </a:p>
          <a:p>
            <a:r>
              <a:rPr lang="en-US" sz="2400" dirty="0" smtClean="0">
                <a:solidFill>
                  <a:schemeClr val="tx2">
                    <a:lumMod val="75000"/>
                  </a:schemeClr>
                </a:solidFill>
              </a:rPr>
              <a:t>A4. HUMAN RESOURCES </a:t>
            </a:r>
          </a:p>
          <a:p>
            <a:r>
              <a:rPr lang="en-US" sz="2400" dirty="0" smtClean="0">
                <a:solidFill>
                  <a:schemeClr val="tx2">
                    <a:lumMod val="75000"/>
                  </a:schemeClr>
                </a:solidFill>
              </a:rPr>
              <a:t>A5. ORGANIZATION AND MANAGEMENT</a:t>
            </a:r>
          </a:p>
          <a:p>
            <a:r>
              <a:rPr lang="en-US" sz="2400" dirty="0" smtClean="0">
                <a:solidFill>
                  <a:schemeClr val="tx2">
                    <a:lumMod val="75000"/>
                  </a:schemeClr>
                </a:solidFill>
              </a:rPr>
              <a:t>A6. SOCIAL COMMUNICATION, IMPLICATION AND PROMOTION</a:t>
            </a:r>
          </a:p>
          <a:p>
            <a:r>
              <a:rPr lang="en-US" sz="2400" dirty="0" smtClean="0">
                <a:solidFill>
                  <a:schemeClr val="tx2">
                    <a:lumMod val="75000"/>
                  </a:schemeClr>
                </a:solidFill>
              </a:rPr>
              <a:t>A7. FOREIGN LANGUAGES</a:t>
            </a:r>
          </a:p>
          <a:p>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r"/>
            <a:r>
              <a:rPr lang="es-ES" sz="3600" b="1">
                <a:solidFill>
                  <a:srgbClr val="C00000"/>
                </a:solidFill>
                <a:latin typeface="Calibri" pitchFamily="34" charset="0"/>
              </a:rPr>
              <a:t>A1. INTERNATIONAL POLICY</a:t>
            </a:r>
          </a:p>
        </p:txBody>
      </p:sp>
      <p:sp>
        <p:nvSpPr>
          <p:cNvPr id="23555"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2" name="7 Grupo"/>
          <p:cNvGrpSpPr>
            <a:grpSpLocks/>
          </p:cNvGrpSpPr>
          <p:nvPr/>
        </p:nvGrpSpPr>
        <p:grpSpPr bwMode="auto">
          <a:xfrm>
            <a:off x="285750" y="0"/>
            <a:ext cx="785813" cy="4857750"/>
            <a:chOff x="-31" y="0"/>
            <a:chExt cx="1275444" cy="6858002"/>
          </a:xfrm>
        </p:grpSpPr>
        <p:pic>
          <p:nvPicPr>
            <p:cNvPr id="23560"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23561"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8" name="Content Placeholder 2"/>
          <p:cNvSpPr txBox="1">
            <a:spLocks/>
          </p:cNvSpPr>
          <p:nvPr/>
        </p:nvSpPr>
        <p:spPr>
          <a:xfrm>
            <a:off x="914400" y="1495425"/>
            <a:ext cx="8229600" cy="4525963"/>
          </a:xfrm>
          <a:prstGeom prst="rect">
            <a:avLst/>
          </a:prstGeom>
        </p:spPr>
        <p:txBody>
          <a:bodyPr>
            <a:normAutofit/>
          </a:bodyPr>
          <a:lstStyle/>
          <a:p>
            <a:pPr marL="971550" lvl="1" indent="-514350" fontAlgn="auto">
              <a:spcBef>
                <a:spcPct val="20000"/>
              </a:spcBef>
              <a:spcAft>
                <a:spcPts val="0"/>
              </a:spcAft>
              <a:buFont typeface="Bookman Old Style" pitchFamily="18" charset="0"/>
              <a:buAutoNum type="arabicPeriod"/>
              <a:defRPr/>
            </a:pPr>
            <a:r>
              <a:rPr lang="en-US" sz="2000" dirty="0">
                <a:solidFill>
                  <a:schemeClr val="tx2">
                    <a:lumMod val="75000"/>
                  </a:schemeClr>
                </a:solidFill>
                <a:latin typeface="+mn-lt"/>
                <a:cs typeface="+mn-cs"/>
              </a:rPr>
              <a:t>Support and promote the internationalization of the UA</a:t>
            </a:r>
          </a:p>
          <a:p>
            <a:pPr marL="914400" lvl="1" indent="-514350" fontAlgn="auto">
              <a:spcBef>
                <a:spcPct val="20000"/>
              </a:spcBef>
              <a:spcAft>
                <a:spcPts val="0"/>
              </a:spcAft>
              <a:buFont typeface="Wingdings 3" pitchFamily="18" charset="2"/>
              <a:buNone/>
              <a:defRPr/>
            </a:pPr>
            <a:r>
              <a:rPr lang="en-US" sz="2000" dirty="0">
                <a:solidFill>
                  <a:schemeClr val="tx2">
                    <a:lumMod val="75000"/>
                  </a:schemeClr>
                </a:solidFill>
                <a:latin typeface="+mn-lt"/>
                <a:cs typeface="+mn-cs"/>
              </a:rPr>
              <a:t>1.1. Consolidate and expand links with major institutions</a:t>
            </a:r>
          </a:p>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a:p>
            <a:pPr marL="914400" lvl="1" indent="-514350" fontAlgn="auto">
              <a:spcBef>
                <a:spcPct val="20000"/>
              </a:spcBef>
              <a:spcAft>
                <a:spcPts val="0"/>
              </a:spcAft>
              <a:buFont typeface="Wingdings 3" pitchFamily="18" charset="2"/>
              <a:buNone/>
              <a:defRPr/>
            </a:pPr>
            <a:r>
              <a:rPr lang="es-ES_tradnl" sz="2000" dirty="0">
                <a:solidFill>
                  <a:schemeClr val="tx2">
                    <a:lumMod val="75000"/>
                  </a:schemeClr>
                </a:solidFill>
                <a:latin typeface="+mn-lt"/>
                <a:cs typeface="+mn-cs"/>
              </a:rPr>
              <a:t>1.2. </a:t>
            </a:r>
            <a:r>
              <a:rPr lang="es-ES_tradnl" sz="2000" dirty="0" err="1">
                <a:solidFill>
                  <a:schemeClr val="tx2">
                    <a:lumMod val="75000"/>
                  </a:schemeClr>
                </a:solidFill>
                <a:latin typeface="+mn-lt"/>
                <a:cs typeface="+mn-cs"/>
              </a:rPr>
              <a:t>External</a:t>
            </a:r>
            <a:r>
              <a:rPr lang="es-ES_tradnl" sz="2000" dirty="0">
                <a:solidFill>
                  <a:schemeClr val="tx2">
                    <a:lumMod val="75000"/>
                  </a:schemeClr>
                </a:solidFill>
                <a:latin typeface="+mn-lt"/>
                <a:cs typeface="+mn-cs"/>
              </a:rPr>
              <a:t> </a:t>
            </a:r>
            <a:r>
              <a:rPr lang="es-ES_tradnl" sz="2000" dirty="0" err="1">
                <a:solidFill>
                  <a:schemeClr val="tx2">
                    <a:lumMod val="75000"/>
                  </a:schemeClr>
                </a:solidFill>
                <a:latin typeface="+mn-lt"/>
                <a:cs typeface="+mn-cs"/>
              </a:rPr>
              <a:t>promotion</a:t>
            </a:r>
            <a:r>
              <a:rPr lang="es-ES_tradnl" sz="2000" dirty="0">
                <a:solidFill>
                  <a:schemeClr val="tx2">
                    <a:lumMod val="75000"/>
                  </a:schemeClr>
                </a:solidFill>
                <a:latin typeface="+mn-lt"/>
                <a:cs typeface="+mn-cs"/>
              </a:rPr>
              <a:t> of </a:t>
            </a:r>
            <a:r>
              <a:rPr lang="es-ES_tradnl" sz="2000" dirty="0" err="1">
                <a:solidFill>
                  <a:schemeClr val="tx2">
                    <a:lumMod val="75000"/>
                  </a:schemeClr>
                </a:solidFill>
                <a:latin typeface="+mn-lt"/>
                <a:cs typeface="+mn-cs"/>
              </a:rPr>
              <a:t>the</a:t>
            </a:r>
            <a:r>
              <a:rPr lang="es-ES_tradnl" sz="2000" dirty="0">
                <a:solidFill>
                  <a:schemeClr val="tx2">
                    <a:lumMod val="75000"/>
                  </a:schemeClr>
                </a:solidFill>
                <a:latin typeface="+mn-lt"/>
                <a:cs typeface="+mn-cs"/>
              </a:rPr>
              <a:t> UA</a:t>
            </a:r>
          </a:p>
          <a:p>
            <a:pPr marL="914400" lvl="1" indent="-514350" fontAlgn="auto">
              <a:spcBef>
                <a:spcPct val="20000"/>
              </a:spcBef>
              <a:spcAft>
                <a:spcPts val="0"/>
              </a:spcAft>
              <a:buFont typeface="Wingdings 3" pitchFamily="18" charset="2"/>
              <a:buNone/>
              <a:defRPr/>
            </a:pPr>
            <a:endParaRPr lang="es-ES_tradnl" sz="2000" dirty="0">
              <a:latin typeface="+mn-lt"/>
              <a:cs typeface="+mn-cs"/>
            </a:endParaRPr>
          </a:p>
          <a:p>
            <a:pPr marL="914400" lvl="1" indent="-514350" fontAlgn="auto">
              <a:spcBef>
                <a:spcPct val="20000"/>
              </a:spcBef>
              <a:spcAft>
                <a:spcPts val="0"/>
              </a:spcAft>
              <a:buFont typeface="Wingdings 3" pitchFamily="18" charset="2"/>
              <a:buNone/>
              <a:defRPr/>
            </a:pPr>
            <a:endParaRPr lang="en-US" sz="2000" dirty="0">
              <a:latin typeface="+mn-lt"/>
              <a:cs typeface="+mn-cs"/>
            </a:endParaRPr>
          </a:p>
        </p:txBody>
      </p:sp>
      <p:pic>
        <p:nvPicPr>
          <p:cNvPr id="23558" name="Picture 9" descr="Picture2.png"/>
          <p:cNvPicPr>
            <a:picLocks noChangeAspect="1"/>
          </p:cNvPicPr>
          <p:nvPr/>
        </p:nvPicPr>
        <p:blipFill>
          <a:blip r:embed="rId5" cstate="print"/>
          <a:srcRect/>
          <a:stretch>
            <a:fillRect/>
          </a:stretch>
        </p:blipFill>
        <p:spPr bwMode="auto">
          <a:xfrm>
            <a:off x="1219200" y="4797425"/>
            <a:ext cx="7924800" cy="1335088"/>
          </a:xfrm>
          <a:prstGeom prst="rect">
            <a:avLst/>
          </a:prstGeom>
          <a:noFill/>
          <a:ln w="9525">
            <a:noFill/>
            <a:miter lim="800000"/>
            <a:headEnd/>
            <a:tailEnd/>
          </a:ln>
        </p:spPr>
      </p:pic>
      <p:pic>
        <p:nvPicPr>
          <p:cNvPr id="23559" name="Picture 10" descr="Picture1.png"/>
          <p:cNvPicPr>
            <a:picLocks noChangeAspect="1"/>
          </p:cNvPicPr>
          <p:nvPr/>
        </p:nvPicPr>
        <p:blipFill>
          <a:blip r:embed="rId6" cstate="print"/>
          <a:srcRect/>
          <a:stretch>
            <a:fillRect/>
          </a:stretch>
        </p:blipFill>
        <p:spPr bwMode="auto">
          <a:xfrm>
            <a:off x="1219200" y="2492375"/>
            <a:ext cx="7924800" cy="170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24579" name="7 Grupo"/>
          <p:cNvGrpSpPr>
            <a:grpSpLocks/>
          </p:cNvGrpSpPr>
          <p:nvPr/>
        </p:nvGrpSpPr>
        <p:grpSpPr bwMode="auto">
          <a:xfrm>
            <a:off x="0" y="0"/>
            <a:ext cx="857250" cy="5072063"/>
            <a:chOff x="-31" y="0"/>
            <a:chExt cx="1275444" cy="6858002"/>
          </a:xfrm>
        </p:grpSpPr>
        <p:pic>
          <p:nvPicPr>
            <p:cNvPr id="24583"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24584"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26628" name="Content Placeholder 2"/>
          <p:cNvSpPr txBox="1">
            <a:spLocks/>
          </p:cNvSpPr>
          <p:nvPr/>
        </p:nvSpPr>
        <p:spPr bwMode="auto">
          <a:xfrm>
            <a:off x="1214438" y="642938"/>
            <a:ext cx="7929562" cy="4143375"/>
          </a:xfrm>
          <a:prstGeom prst="rect">
            <a:avLst/>
          </a:prstGeom>
          <a:noFill/>
          <a:ln w="9525">
            <a:noFill/>
            <a:miter lim="800000"/>
            <a:headEnd/>
            <a:tailEnd/>
          </a:ln>
        </p:spPr>
        <p:txBody>
          <a:bodyPr/>
          <a:lstStyle/>
          <a:p>
            <a:pPr marL="514350" indent="-514350">
              <a:spcBef>
                <a:spcPct val="20000"/>
              </a:spcBef>
              <a:buFont typeface="Bookman Old Style" pitchFamily="18" charset="0"/>
              <a:buAutoNum type="arabicPeriod" startAt="2"/>
              <a:defRPr/>
            </a:pPr>
            <a:r>
              <a:rPr lang="en-US" sz="2000" dirty="0">
                <a:solidFill>
                  <a:schemeClr val="tx2">
                    <a:lumMod val="75000"/>
                  </a:schemeClr>
                </a:solidFill>
                <a:latin typeface="Calibri" pitchFamily="34" charset="0"/>
              </a:rPr>
              <a:t>Improve quality and increase the international mobility</a:t>
            </a:r>
          </a:p>
          <a:p>
            <a:pPr marL="914400" lvl="1" indent="-514350">
              <a:spcBef>
                <a:spcPct val="20000"/>
              </a:spcBef>
              <a:buFont typeface="Wingdings 3" pitchFamily="18" charset="2"/>
              <a:buNone/>
              <a:defRPr/>
            </a:pPr>
            <a:r>
              <a:rPr lang="en-US" sz="1600" dirty="0">
                <a:solidFill>
                  <a:schemeClr val="tx2">
                    <a:lumMod val="75000"/>
                  </a:schemeClr>
                </a:solidFill>
                <a:latin typeface="Calibri" pitchFamily="34" charset="0"/>
              </a:rPr>
              <a:t>2.1. Increase the UA members mobility with quality criteria</a:t>
            </a:r>
            <a:endParaRPr lang="es-ES_tradnl" sz="1600" dirty="0">
              <a:solidFill>
                <a:schemeClr val="tx2">
                  <a:lumMod val="75000"/>
                </a:schemeClr>
              </a:solidFill>
              <a:latin typeface="Calibri" pitchFamily="34" charset="0"/>
            </a:endParaRPr>
          </a:p>
        </p:txBody>
      </p:sp>
      <p:pic>
        <p:nvPicPr>
          <p:cNvPr id="24581" name="Picture 8" descr="Picture3.png"/>
          <p:cNvPicPr>
            <a:picLocks noChangeAspect="1"/>
          </p:cNvPicPr>
          <p:nvPr/>
        </p:nvPicPr>
        <p:blipFill>
          <a:blip r:embed="rId5" cstate="print"/>
          <a:srcRect/>
          <a:stretch>
            <a:fillRect/>
          </a:stretch>
        </p:blipFill>
        <p:spPr bwMode="auto">
          <a:xfrm>
            <a:off x="1071563" y="1500188"/>
            <a:ext cx="7816850" cy="5018087"/>
          </a:xfrm>
          <a:prstGeom prst="rect">
            <a:avLst/>
          </a:prstGeom>
          <a:noFill/>
          <a:ln w="9525">
            <a:noFill/>
            <a:miter lim="800000"/>
            <a:headEnd/>
            <a:tailEnd/>
          </a:ln>
        </p:spPr>
      </p:pic>
      <p:sp>
        <p:nvSpPr>
          <p:cNvPr id="24582" name="7 Título"/>
          <p:cNvSpPr>
            <a:spLocks noGrp="1"/>
          </p:cNvSpPr>
          <p:nvPr>
            <p:ph type="title"/>
          </p:nvPr>
        </p:nvSpPr>
        <p:spPr>
          <a:xfrm>
            <a:off x="1571625" y="274638"/>
            <a:ext cx="7115175" cy="582612"/>
          </a:xfrm>
        </p:spPr>
        <p:txBody>
          <a:bodyPr/>
          <a:lstStyle/>
          <a:p>
            <a:pPr algn="r"/>
            <a:r>
              <a:rPr lang="es-ES" sz="3600" b="1" smtClean="0">
                <a:solidFill>
                  <a:srgbClr val="C00000"/>
                </a:solidFill>
              </a:rPr>
              <a:t>A1. INTERNATIONAL POLICY</a:t>
            </a:r>
            <a:br>
              <a:rPr lang="es-ES" sz="3600" b="1" smtClean="0">
                <a:solidFill>
                  <a:srgbClr val="C00000"/>
                </a:solidFill>
              </a:rPr>
            </a:br>
            <a:endParaRPr lang="es-ES" sz="3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25603" name="7 Grupo"/>
          <p:cNvGrpSpPr>
            <a:grpSpLocks/>
          </p:cNvGrpSpPr>
          <p:nvPr/>
        </p:nvGrpSpPr>
        <p:grpSpPr bwMode="auto">
          <a:xfrm>
            <a:off x="0" y="0"/>
            <a:ext cx="785813" cy="4643438"/>
            <a:chOff x="-31" y="0"/>
            <a:chExt cx="1275444" cy="6858002"/>
          </a:xfrm>
        </p:grpSpPr>
        <p:pic>
          <p:nvPicPr>
            <p:cNvPr id="25608"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25609"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27652" name="TextBox 4"/>
          <p:cNvSpPr txBox="1">
            <a:spLocks noChangeArrowheads="1"/>
          </p:cNvSpPr>
          <p:nvPr/>
        </p:nvSpPr>
        <p:spPr bwMode="auto">
          <a:xfrm>
            <a:off x="1785938" y="1143000"/>
            <a:ext cx="5507037" cy="338138"/>
          </a:xfrm>
          <a:prstGeom prst="rect">
            <a:avLst/>
          </a:prstGeom>
          <a:noFill/>
          <a:ln w="9525">
            <a:noFill/>
            <a:miter lim="800000"/>
            <a:headEnd/>
            <a:tailEnd/>
          </a:ln>
        </p:spPr>
        <p:txBody>
          <a:bodyPr wrap="none">
            <a:spAutoFit/>
          </a:bodyPr>
          <a:lstStyle/>
          <a:p>
            <a:pPr>
              <a:defRPr/>
            </a:pPr>
            <a:r>
              <a:rPr lang="es-ES_tradnl" sz="1600" dirty="0">
                <a:solidFill>
                  <a:schemeClr val="tx2">
                    <a:lumMod val="75000"/>
                  </a:schemeClr>
                </a:solidFill>
                <a:latin typeface="Calibri" pitchFamily="34" charset="0"/>
              </a:rPr>
              <a:t>2.2 </a:t>
            </a:r>
            <a:r>
              <a:rPr lang="en-US" sz="1600" dirty="0">
                <a:solidFill>
                  <a:schemeClr val="tx2">
                    <a:lumMod val="75000"/>
                  </a:schemeClr>
                </a:solidFill>
                <a:latin typeface="Calibri" pitchFamily="34" charset="0"/>
              </a:rPr>
              <a:t>Increase the number of foreign students with quality criteria</a:t>
            </a:r>
            <a:endParaRPr lang="es-ES_tradnl" sz="1600" dirty="0">
              <a:solidFill>
                <a:schemeClr val="tx2">
                  <a:lumMod val="75000"/>
                </a:schemeClr>
              </a:solidFill>
              <a:latin typeface="Calibri" pitchFamily="34" charset="0"/>
            </a:endParaRPr>
          </a:p>
        </p:txBody>
      </p:sp>
      <p:pic>
        <p:nvPicPr>
          <p:cNvPr id="25605" name="Picture 10" descr="Picture4.png"/>
          <p:cNvPicPr>
            <a:picLocks noChangeAspect="1"/>
          </p:cNvPicPr>
          <p:nvPr/>
        </p:nvPicPr>
        <p:blipFill>
          <a:blip r:embed="rId5" cstate="print"/>
          <a:srcRect/>
          <a:stretch>
            <a:fillRect/>
          </a:stretch>
        </p:blipFill>
        <p:spPr bwMode="auto">
          <a:xfrm>
            <a:off x="1219200" y="1700213"/>
            <a:ext cx="7924800" cy="4352925"/>
          </a:xfrm>
          <a:prstGeom prst="rect">
            <a:avLst/>
          </a:prstGeom>
          <a:noFill/>
          <a:ln w="9525">
            <a:noFill/>
            <a:miter lim="800000"/>
            <a:headEnd/>
            <a:tailEnd/>
          </a:ln>
        </p:spPr>
      </p:pic>
      <p:sp>
        <p:nvSpPr>
          <p:cNvPr id="25606" name="7 Título"/>
          <p:cNvSpPr>
            <a:spLocks noGrp="1"/>
          </p:cNvSpPr>
          <p:nvPr>
            <p:ph type="title"/>
          </p:nvPr>
        </p:nvSpPr>
        <p:spPr>
          <a:xfrm>
            <a:off x="1714500" y="274638"/>
            <a:ext cx="6972300" cy="511175"/>
          </a:xfrm>
        </p:spPr>
        <p:txBody>
          <a:bodyPr/>
          <a:lstStyle/>
          <a:p>
            <a:pPr algn="r"/>
            <a:r>
              <a:rPr lang="es-ES" sz="3600" b="1" smtClean="0">
                <a:solidFill>
                  <a:srgbClr val="C00000"/>
                </a:solidFill>
              </a:rPr>
              <a:t/>
            </a:r>
            <a:br>
              <a:rPr lang="es-ES" sz="3600" b="1" smtClean="0">
                <a:solidFill>
                  <a:srgbClr val="C00000"/>
                </a:solidFill>
              </a:rPr>
            </a:br>
            <a:r>
              <a:rPr lang="es-ES" sz="3600" b="1" smtClean="0">
                <a:solidFill>
                  <a:srgbClr val="C00000"/>
                </a:solidFill>
              </a:rPr>
              <a:t>A1. INTERNATIONAL POLICY</a:t>
            </a:r>
            <a:r>
              <a:rPr lang="es-ES" b="1" smtClean="0">
                <a:solidFill>
                  <a:srgbClr val="C00000"/>
                </a:solidFill>
              </a:rPr>
              <a:t/>
            </a:r>
            <a:br>
              <a:rPr lang="es-ES" b="1" smtClean="0">
                <a:solidFill>
                  <a:srgbClr val="C00000"/>
                </a:solidFill>
              </a:rPr>
            </a:br>
            <a:endParaRPr lang="es-E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r"/>
            <a:r>
              <a:rPr lang="es-ES" sz="3600" b="1">
                <a:solidFill>
                  <a:srgbClr val="C00000"/>
                </a:solidFill>
                <a:latin typeface="Calibri" pitchFamily="34" charset="0"/>
              </a:rPr>
              <a:t>A2. DEVELOPMENT COOPERATION</a:t>
            </a:r>
          </a:p>
        </p:txBody>
      </p:sp>
      <p:sp>
        <p:nvSpPr>
          <p:cNvPr id="26627"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26628" name="7 Grupo"/>
          <p:cNvGrpSpPr>
            <a:grpSpLocks/>
          </p:cNvGrpSpPr>
          <p:nvPr/>
        </p:nvGrpSpPr>
        <p:grpSpPr bwMode="auto">
          <a:xfrm>
            <a:off x="214313" y="0"/>
            <a:ext cx="928687" cy="4714875"/>
            <a:chOff x="-31" y="0"/>
            <a:chExt cx="1275444" cy="6858002"/>
          </a:xfrm>
        </p:grpSpPr>
        <p:pic>
          <p:nvPicPr>
            <p:cNvPr id="26631"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26632"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28677" name="Content Placeholder 2"/>
          <p:cNvSpPr txBox="1">
            <a:spLocks/>
          </p:cNvSpPr>
          <p:nvPr/>
        </p:nvSpPr>
        <p:spPr bwMode="auto">
          <a:xfrm>
            <a:off x="1547813" y="1268413"/>
            <a:ext cx="6969125" cy="4525962"/>
          </a:xfrm>
          <a:prstGeom prst="rect">
            <a:avLst/>
          </a:prstGeom>
          <a:noFill/>
          <a:ln w="9525">
            <a:noFill/>
            <a:miter lim="800000"/>
            <a:headEnd/>
            <a:tailEnd/>
          </a:ln>
        </p:spPr>
        <p:txBody>
          <a:bodyPr/>
          <a:lstStyle/>
          <a:p>
            <a:pPr marL="457200" indent="-457200" algn="just">
              <a:buFont typeface="Calibri" pitchFamily="34" charset="0"/>
              <a:buAutoNum type="arabicPeriod"/>
              <a:defRPr/>
            </a:pPr>
            <a:r>
              <a:rPr lang="en-US" sz="2000" dirty="0">
                <a:solidFill>
                  <a:schemeClr val="tx2">
                    <a:lumMod val="75000"/>
                  </a:schemeClr>
                </a:solidFill>
                <a:latin typeface="Calibri" pitchFamily="34" charset="0"/>
              </a:rPr>
              <a:t>Improve and enhance human development projects in countries with lower HDI according to the Millennium Development Goals</a:t>
            </a:r>
          </a:p>
          <a:p>
            <a:pPr marL="914400" lvl="1" indent="-514350" algn="just">
              <a:spcBef>
                <a:spcPct val="20000"/>
              </a:spcBef>
              <a:defRPr/>
            </a:pPr>
            <a:r>
              <a:rPr lang="en-US" sz="1600" dirty="0">
                <a:solidFill>
                  <a:schemeClr val="tx2">
                    <a:lumMod val="75000"/>
                  </a:schemeClr>
                </a:solidFill>
                <a:latin typeface="Calibri" pitchFamily="34" charset="0"/>
              </a:rPr>
              <a:t>1.1. Implement methodologies and tools for project planning university cooperation for development according to criteria established by the European Union</a:t>
            </a:r>
          </a:p>
          <a:p>
            <a:pPr marL="914400" lvl="1" indent="-514350">
              <a:spcBef>
                <a:spcPct val="20000"/>
              </a:spcBef>
              <a:buFont typeface="Arial" charset="0"/>
              <a:buNone/>
              <a:defRPr/>
            </a:pPr>
            <a:endParaRPr lang="en-US" dirty="0">
              <a:latin typeface="Calibri" pitchFamily="34" charset="0"/>
            </a:endParaRPr>
          </a:p>
          <a:p>
            <a:pPr marL="914400" lvl="1" indent="-514350">
              <a:spcBef>
                <a:spcPct val="20000"/>
              </a:spcBef>
              <a:buFont typeface="Arial" charset="0"/>
              <a:buNone/>
              <a:defRPr/>
            </a:pPr>
            <a:endParaRPr lang="en-US" dirty="0">
              <a:latin typeface="Calibri" pitchFamily="34" charset="0"/>
            </a:endParaRPr>
          </a:p>
          <a:p>
            <a:pPr marL="914400" lvl="1" indent="-514350">
              <a:spcBef>
                <a:spcPct val="20000"/>
              </a:spcBef>
              <a:buFont typeface="Arial" charset="0"/>
              <a:buNone/>
              <a:defRPr/>
            </a:pPr>
            <a:endParaRPr lang="en-US" dirty="0">
              <a:latin typeface="Calibri" pitchFamily="34" charset="0"/>
            </a:endParaRPr>
          </a:p>
          <a:p>
            <a:pPr marL="914400" lvl="1" indent="-514350">
              <a:spcBef>
                <a:spcPct val="20000"/>
              </a:spcBef>
              <a:buFont typeface="Arial" charset="0"/>
              <a:buNone/>
              <a:defRPr/>
            </a:pPr>
            <a:endParaRPr lang="en-US" dirty="0">
              <a:latin typeface="Calibri" pitchFamily="34" charset="0"/>
            </a:endParaRPr>
          </a:p>
          <a:p>
            <a:pPr marL="914400" lvl="1" indent="-514350">
              <a:spcBef>
                <a:spcPct val="20000"/>
              </a:spcBef>
              <a:buFont typeface="Arial" charset="0"/>
              <a:buNone/>
              <a:defRPr/>
            </a:pPr>
            <a:endParaRPr lang="en-US" dirty="0">
              <a:latin typeface="Calibri" pitchFamily="34" charset="0"/>
            </a:endParaRPr>
          </a:p>
          <a:p>
            <a:pPr marL="914400" lvl="1" indent="-514350">
              <a:spcBef>
                <a:spcPct val="20000"/>
              </a:spcBef>
              <a:buFont typeface="Arial" charset="0"/>
              <a:buNone/>
              <a:defRPr/>
            </a:pPr>
            <a:endParaRPr lang="es-ES_tradnl" dirty="0">
              <a:latin typeface="Calibri" pitchFamily="34" charset="0"/>
            </a:endParaRPr>
          </a:p>
          <a:p>
            <a:pPr marL="914400" lvl="1" indent="-514350">
              <a:spcBef>
                <a:spcPct val="20000"/>
              </a:spcBef>
              <a:buFont typeface="Arial" charset="0"/>
              <a:buNone/>
              <a:defRPr/>
            </a:pPr>
            <a:endParaRPr lang="es-ES_tradnl" dirty="0">
              <a:latin typeface="Calibri" pitchFamily="34" charset="0"/>
            </a:endParaRPr>
          </a:p>
          <a:p>
            <a:pPr marL="914400" lvl="1" indent="-514350">
              <a:spcBef>
                <a:spcPct val="20000"/>
              </a:spcBef>
              <a:buFont typeface="Arial" charset="0"/>
              <a:buNone/>
              <a:defRPr/>
            </a:pPr>
            <a:endParaRPr lang="es-ES_tradnl" dirty="0">
              <a:latin typeface="Calibri" pitchFamily="34" charset="0"/>
            </a:endParaRPr>
          </a:p>
          <a:p>
            <a:pPr marL="914400" lvl="1" indent="-514350">
              <a:spcBef>
                <a:spcPct val="20000"/>
              </a:spcBef>
              <a:buFont typeface="Arial" charset="0"/>
              <a:buNone/>
              <a:defRPr/>
            </a:pPr>
            <a:endParaRPr lang="es-ES_tradnl" dirty="0">
              <a:latin typeface="Calibri" pitchFamily="34" charset="0"/>
            </a:endParaRPr>
          </a:p>
          <a:p>
            <a:pPr marL="914400" lvl="1" indent="-514350">
              <a:spcBef>
                <a:spcPct val="20000"/>
              </a:spcBef>
              <a:buFont typeface="Arial" charset="0"/>
              <a:buNone/>
              <a:defRPr/>
            </a:pPr>
            <a:endParaRPr lang="en-US" dirty="0">
              <a:latin typeface="Calibri" pitchFamily="34" charset="0"/>
            </a:endParaRPr>
          </a:p>
        </p:txBody>
      </p:sp>
      <p:pic>
        <p:nvPicPr>
          <p:cNvPr id="26630" name="Picture 9" descr="Picture5.png"/>
          <p:cNvPicPr>
            <a:picLocks noChangeAspect="1"/>
          </p:cNvPicPr>
          <p:nvPr/>
        </p:nvPicPr>
        <p:blipFill>
          <a:blip r:embed="rId5" cstate="print"/>
          <a:srcRect/>
          <a:stretch>
            <a:fillRect/>
          </a:stretch>
        </p:blipFill>
        <p:spPr bwMode="auto">
          <a:xfrm>
            <a:off x="1331913" y="3284538"/>
            <a:ext cx="7485062" cy="179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27651" name="7 Grupo"/>
          <p:cNvGrpSpPr>
            <a:grpSpLocks/>
          </p:cNvGrpSpPr>
          <p:nvPr/>
        </p:nvGrpSpPr>
        <p:grpSpPr bwMode="auto">
          <a:xfrm>
            <a:off x="214313" y="0"/>
            <a:ext cx="857250" cy="5000625"/>
            <a:chOff x="-31" y="0"/>
            <a:chExt cx="1275444" cy="6858002"/>
          </a:xfrm>
        </p:grpSpPr>
        <p:pic>
          <p:nvPicPr>
            <p:cNvPr id="27655"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27656"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29700" name="Content Placeholder 2"/>
          <p:cNvSpPr txBox="1">
            <a:spLocks/>
          </p:cNvSpPr>
          <p:nvPr/>
        </p:nvSpPr>
        <p:spPr bwMode="auto">
          <a:xfrm>
            <a:off x="1500188" y="928688"/>
            <a:ext cx="6969125" cy="781050"/>
          </a:xfrm>
          <a:prstGeom prst="rect">
            <a:avLst/>
          </a:prstGeom>
          <a:noFill/>
          <a:ln w="9525">
            <a:noFill/>
            <a:miter lim="800000"/>
            <a:headEnd/>
            <a:tailEnd/>
          </a:ln>
        </p:spPr>
        <p:txBody>
          <a:bodyPr/>
          <a:lstStyle/>
          <a:p>
            <a:pPr marL="914400" lvl="1" indent="-514350">
              <a:spcBef>
                <a:spcPct val="20000"/>
              </a:spcBef>
              <a:defRPr/>
            </a:pPr>
            <a:r>
              <a:rPr lang="es-ES_tradnl" sz="1600" dirty="0">
                <a:solidFill>
                  <a:schemeClr val="tx2">
                    <a:lumMod val="75000"/>
                  </a:schemeClr>
                </a:solidFill>
                <a:latin typeface="Calibri" pitchFamily="34" charset="0"/>
              </a:rPr>
              <a:t>1.2. </a:t>
            </a:r>
            <a:r>
              <a:rPr lang="en-US" sz="1600" dirty="0">
                <a:solidFill>
                  <a:schemeClr val="tx2">
                    <a:lumMod val="75000"/>
                  </a:schemeClr>
                </a:solidFill>
                <a:latin typeface="Calibri" pitchFamily="34" charset="0"/>
              </a:rPr>
              <a:t>Promote actions aimed at economic, social and human development of disadvantaged people</a:t>
            </a:r>
            <a:endParaRPr lang="es-ES_tradnl" sz="1600" dirty="0">
              <a:solidFill>
                <a:schemeClr val="tx2">
                  <a:lumMod val="75000"/>
                </a:schemeClr>
              </a:solidFill>
              <a:latin typeface="Calibri" pitchFamily="34" charset="0"/>
            </a:endParaRPr>
          </a:p>
          <a:p>
            <a:pPr marL="914400" lvl="1" indent="-514350">
              <a:spcBef>
                <a:spcPct val="20000"/>
              </a:spcBef>
              <a:buFont typeface="Arial" charset="0"/>
              <a:buNone/>
              <a:defRPr/>
            </a:pPr>
            <a:endParaRPr lang="es-ES_tradnl" sz="1600" dirty="0">
              <a:solidFill>
                <a:schemeClr val="tx2">
                  <a:lumMod val="75000"/>
                </a:schemeClr>
              </a:solidFill>
              <a:latin typeface="Calibri" pitchFamily="34" charset="0"/>
            </a:endParaRPr>
          </a:p>
          <a:p>
            <a:pPr marL="914400" lvl="1" indent="-514350">
              <a:spcBef>
                <a:spcPct val="20000"/>
              </a:spcBef>
              <a:buFont typeface="Arial" charset="0"/>
              <a:buNone/>
              <a:defRPr/>
            </a:pPr>
            <a:endParaRPr lang="es-ES_tradnl" sz="1600" dirty="0">
              <a:latin typeface="Calibri" pitchFamily="34" charset="0"/>
            </a:endParaRPr>
          </a:p>
          <a:p>
            <a:pPr marL="914400" lvl="1" indent="-514350">
              <a:spcBef>
                <a:spcPct val="20000"/>
              </a:spcBef>
              <a:buFont typeface="Arial" charset="0"/>
              <a:buNone/>
              <a:defRPr/>
            </a:pPr>
            <a:endParaRPr lang="es-ES_tradnl" sz="1600" dirty="0">
              <a:latin typeface="Calibri" pitchFamily="34" charset="0"/>
            </a:endParaRPr>
          </a:p>
          <a:p>
            <a:pPr marL="914400" lvl="1" indent="-514350">
              <a:spcBef>
                <a:spcPct val="20000"/>
              </a:spcBef>
              <a:buFont typeface="Arial" charset="0"/>
              <a:buNone/>
              <a:defRPr/>
            </a:pPr>
            <a:endParaRPr lang="es-ES_tradnl" sz="1600" dirty="0">
              <a:latin typeface="Calibri" pitchFamily="34" charset="0"/>
            </a:endParaRPr>
          </a:p>
          <a:p>
            <a:pPr marL="914400" lvl="1" indent="-514350">
              <a:spcBef>
                <a:spcPct val="20000"/>
              </a:spcBef>
              <a:buFont typeface="Arial" charset="0"/>
              <a:buNone/>
              <a:defRPr/>
            </a:pPr>
            <a:endParaRPr lang="en-US" sz="1600" dirty="0">
              <a:latin typeface="Calibri" pitchFamily="34" charset="0"/>
            </a:endParaRPr>
          </a:p>
        </p:txBody>
      </p:sp>
      <p:pic>
        <p:nvPicPr>
          <p:cNvPr id="27653" name="Picture 10" descr="Picture6.png"/>
          <p:cNvPicPr>
            <a:picLocks noChangeAspect="1"/>
          </p:cNvPicPr>
          <p:nvPr/>
        </p:nvPicPr>
        <p:blipFill>
          <a:blip r:embed="rId5" cstate="print"/>
          <a:srcRect/>
          <a:stretch>
            <a:fillRect/>
          </a:stretch>
        </p:blipFill>
        <p:spPr bwMode="auto">
          <a:xfrm>
            <a:off x="1292225" y="1628775"/>
            <a:ext cx="7851775" cy="4413250"/>
          </a:xfrm>
          <a:prstGeom prst="rect">
            <a:avLst/>
          </a:prstGeom>
          <a:noFill/>
          <a:ln w="9525">
            <a:noFill/>
            <a:miter lim="800000"/>
            <a:headEnd/>
            <a:tailEnd/>
          </a:ln>
        </p:spPr>
      </p:pic>
      <p:sp>
        <p:nvSpPr>
          <p:cNvPr id="27654" name="7 Título"/>
          <p:cNvSpPr>
            <a:spLocks noGrp="1"/>
          </p:cNvSpPr>
          <p:nvPr>
            <p:ph type="title"/>
          </p:nvPr>
        </p:nvSpPr>
        <p:spPr>
          <a:xfrm>
            <a:off x="1143000" y="274638"/>
            <a:ext cx="7543800" cy="582612"/>
          </a:xfrm>
        </p:spPr>
        <p:txBody>
          <a:bodyPr/>
          <a:lstStyle/>
          <a:p>
            <a:pPr algn="r"/>
            <a:r>
              <a:rPr lang="es-ES" sz="3600" b="1" smtClean="0">
                <a:solidFill>
                  <a:srgbClr val="C00000"/>
                </a:solidFill>
              </a:rPr>
              <a:t/>
            </a:r>
            <a:br>
              <a:rPr lang="es-ES" sz="3600" b="1" smtClean="0">
                <a:solidFill>
                  <a:srgbClr val="C00000"/>
                </a:solidFill>
              </a:rPr>
            </a:br>
            <a:r>
              <a:rPr lang="es-ES" sz="3600" b="1" smtClean="0">
                <a:solidFill>
                  <a:srgbClr val="C00000"/>
                </a:solidFill>
              </a:rPr>
              <a:t>A2. DEVELOPMENT COOPERATION</a:t>
            </a:r>
            <a:r>
              <a:rPr lang="es-ES" b="1" smtClean="0">
                <a:solidFill>
                  <a:srgbClr val="C00000"/>
                </a:solidFill>
              </a:rPr>
              <a:t/>
            </a:r>
            <a:br>
              <a:rPr lang="es-ES" b="1" smtClean="0">
                <a:solidFill>
                  <a:srgbClr val="C00000"/>
                </a:solidFill>
              </a:rPr>
            </a:br>
            <a:endParaRPr lang="es-E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28675" name="7 Grupo"/>
          <p:cNvGrpSpPr>
            <a:grpSpLocks/>
          </p:cNvGrpSpPr>
          <p:nvPr/>
        </p:nvGrpSpPr>
        <p:grpSpPr bwMode="auto">
          <a:xfrm>
            <a:off x="0" y="0"/>
            <a:ext cx="1071563" cy="4643438"/>
            <a:chOff x="-31" y="0"/>
            <a:chExt cx="1275444" cy="6858002"/>
          </a:xfrm>
        </p:grpSpPr>
        <p:pic>
          <p:nvPicPr>
            <p:cNvPr id="28680"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28681"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30724" name="Content Placeholder 2"/>
          <p:cNvSpPr txBox="1">
            <a:spLocks/>
          </p:cNvSpPr>
          <p:nvPr/>
        </p:nvSpPr>
        <p:spPr bwMode="auto">
          <a:xfrm>
            <a:off x="1258888" y="836613"/>
            <a:ext cx="7689850" cy="4824412"/>
          </a:xfrm>
          <a:prstGeom prst="rect">
            <a:avLst/>
          </a:prstGeom>
          <a:noFill/>
          <a:ln w="9525">
            <a:noFill/>
            <a:miter lim="800000"/>
            <a:headEnd/>
            <a:tailEnd/>
          </a:ln>
        </p:spPr>
        <p:txBody>
          <a:bodyPr/>
          <a:lstStyle/>
          <a:p>
            <a:pPr marL="914400" lvl="1" indent="-514350">
              <a:spcBef>
                <a:spcPct val="20000"/>
              </a:spcBef>
              <a:defRPr/>
            </a:pPr>
            <a:r>
              <a:rPr lang="es-ES_tradnl" sz="2000" dirty="0">
                <a:solidFill>
                  <a:schemeClr val="tx2">
                    <a:lumMod val="75000"/>
                  </a:schemeClr>
                </a:solidFill>
                <a:latin typeface="Calibri" pitchFamily="34" charset="0"/>
              </a:rPr>
              <a:t>2. </a:t>
            </a:r>
            <a:r>
              <a:rPr lang="en-US" sz="2000" dirty="0">
                <a:solidFill>
                  <a:schemeClr val="tx2">
                    <a:lumMod val="75000"/>
                  </a:schemeClr>
                </a:solidFill>
                <a:latin typeface="Calibri" pitchFamily="34" charset="0"/>
              </a:rPr>
              <a:t>Promoting understanding on cooperation and solidarity values</a:t>
            </a:r>
          </a:p>
          <a:p>
            <a:pPr marL="914400" lvl="1" indent="-514350">
              <a:spcBef>
                <a:spcPct val="20000"/>
              </a:spcBef>
              <a:defRPr/>
            </a:pPr>
            <a:r>
              <a:rPr lang="en-US" dirty="0">
                <a:solidFill>
                  <a:schemeClr val="tx2">
                    <a:lumMod val="75000"/>
                  </a:schemeClr>
                </a:solidFill>
                <a:latin typeface="Calibri" pitchFamily="34" charset="0"/>
              </a:rPr>
              <a:t>	</a:t>
            </a:r>
            <a:r>
              <a:rPr lang="en-US" sz="1600" dirty="0">
                <a:solidFill>
                  <a:schemeClr val="tx2">
                    <a:lumMod val="75000"/>
                  </a:schemeClr>
                </a:solidFill>
                <a:latin typeface="Calibri" pitchFamily="34" charset="0"/>
              </a:rPr>
              <a:t>2.1. </a:t>
            </a:r>
            <a:r>
              <a:rPr lang="es-ES_tradnl" sz="1600" dirty="0" err="1">
                <a:solidFill>
                  <a:schemeClr val="tx2">
                    <a:lumMod val="75000"/>
                  </a:schemeClr>
                </a:solidFill>
                <a:latin typeface="Calibri" pitchFamily="34" charset="0"/>
              </a:rPr>
              <a:t>Establishing</a:t>
            </a:r>
            <a:r>
              <a:rPr lang="es-ES_tradnl" sz="1600" dirty="0">
                <a:solidFill>
                  <a:schemeClr val="tx2">
                    <a:lumMod val="75000"/>
                  </a:schemeClr>
                </a:solidFill>
                <a:latin typeface="Calibri" pitchFamily="34" charset="0"/>
              </a:rPr>
              <a:t> </a:t>
            </a:r>
            <a:r>
              <a:rPr lang="es-ES_tradnl" sz="1600" dirty="0" err="1">
                <a:solidFill>
                  <a:schemeClr val="tx2">
                    <a:lumMod val="75000"/>
                  </a:schemeClr>
                </a:solidFill>
                <a:latin typeface="Calibri" pitchFamily="34" charset="0"/>
              </a:rPr>
              <a:t>awareness</a:t>
            </a:r>
            <a:r>
              <a:rPr lang="es-ES_tradnl" sz="1600" dirty="0">
                <a:solidFill>
                  <a:schemeClr val="tx2">
                    <a:lumMod val="75000"/>
                  </a:schemeClr>
                </a:solidFill>
                <a:latin typeface="Calibri" pitchFamily="34" charset="0"/>
              </a:rPr>
              <a:t> </a:t>
            </a:r>
            <a:r>
              <a:rPr lang="es-ES_tradnl" sz="1600" dirty="0" err="1">
                <a:solidFill>
                  <a:schemeClr val="tx2">
                    <a:lumMod val="75000"/>
                  </a:schemeClr>
                </a:solidFill>
                <a:latin typeface="Calibri" pitchFamily="34" charset="0"/>
              </a:rPr>
              <a:t>programs</a:t>
            </a:r>
            <a:endParaRPr lang="es-ES_tradnl" sz="1600" dirty="0">
              <a:solidFill>
                <a:schemeClr val="tx2">
                  <a:lumMod val="75000"/>
                </a:schemeClr>
              </a:solidFill>
              <a:latin typeface="Calibri" pitchFamily="34" charset="0"/>
            </a:endParaRPr>
          </a:p>
          <a:p>
            <a:pPr marL="914400" lvl="1" indent="-514350">
              <a:spcBef>
                <a:spcPct val="20000"/>
              </a:spcBef>
              <a:defRPr/>
            </a:pPr>
            <a:endParaRPr lang="es-ES_tradnl" sz="1600" dirty="0">
              <a:latin typeface="Calibri" pitchFamily="34" charset="0"/>
            </a:endParaRPr>
          </a:p>
          <a:p>
            <a:pPr marL="914400" lvl="1" indent="-514350">
              <a:spcBef>
                <a:spcPct val="20000"/>
              </a:spcBef>
              <a:defRPr/>
            </a:pPr>
            <a:endParaRPr lang="es-ES_tradnl" sz="1600" dirty="0">
              <a:latin typeface="Calibri" pitchFamily="34" charset="0"/>
            </a:endParaRPr>
          </a:p>
          <a:p>
            <a:pPr marL="914400" lvl="1" indent="-514350">
              <a:spcBef>
                <a:spcPct val="20000"/>
              </a:spcBef>
              <a:defRPr/>
            </a:pPr>
            <a:endParaRPr lang="es-ES_tradnl" sz="1600" dirty="0">
              <a:latin typeface="Calibri" pitchFamily="34" charset="0"/>
            </a:endParaRPr>
          </a:p>
          <a:p>
            <a:pPr marL="914400" lvl="1" indent="-514350">
              <a:spcBef>
                <a:spcPct val="20000"/>
              </a:spcBef>
              <a:defRPr/>
            </a:pPr>
            <a:endParaRPr lang="es-ES_tradnl" sz="1600" dirty="0">
              <a:latin typeface="Calibri" pitchFamily="34" charset="0"/>
            </a:endParaRPr>
          </a:p>
          <a:p>
            <a:pPr marL="914400" lvl="1" indent="-514350">
              <a:spcBef>
                <a:spcPct val="20000"/>
              </a:spcBef>
              <a:defRPr/>
            </a:pPr>
            <a:endParaRPr lang="es-ES_tradnl" sz="1600" dirty="0">
              <a:latin typeface="Calibri" pitchFamily="34" charset="0"/>
            </a:endParaRPr>
          </a:p>
          <a:p>
            <a:pPr marL="914400" lvl="1" indent="-514350">
              <a:spcBef>
                <a:spcPct val="20000"/>
              </a:spcBef>
              <a:defRPr/>
            </a:pPr>
            <a:r>
              <a:rPr lang="es-ES_tradnl" sz="1600" dirty="0">
                <a:latin typeface="Calibri" pitchFamily="34" charset="0"/>
              </a:rPr>
              <a:t>	</a:t>
            </a:r>
            <a:r>
              <a:rPr lang="es-ES_tradnl" sz="1600" dirty="0" smtClean="0">
                <a:solidFill>
                  <a:schemeClr val="tx2">
                    <a:lumMod val="75000"/>
                  </a:schemeClr>
                </a:solidFill>
                <a:latin typeface="Calibri" pitchFamily="34" charset="0"/>
              </a:rPr>
              <a:t>2.2</a:t>
            </a:r>
            <a:r>
              <a:rPr lang="es-ES_tradnl" sz="1600" dirty="0">
                <a:solidFill>
                  <a:schemeClr val="tx2">
                    <a:lumMod val="75000"/>
                  </a:schemeClr>
                </a:solidFill>
                <a:latin typeface="Calibri" pitchFamily="34" charset="0"/>
              </a:rPr>
              <a:t>. </a:t>
            </a:r>
            <a:r>
              <a:rPr lang="en-US" sz="1600" dirty="0">
                <a:solidFill>
                  <a:schemeClr val="tx2">
                    <a:lumMod val="75000"/>
                  </a:schemeClr>
                </a:solidFill>
                <a:latin typeface="Calibri" pitchFamily="34" charset="0"/>
              </a:rPr>
              <a:t>Promote education development (within and outside the UA)</a:t>
            </a:r>
            <a:endParaRPr lang="es-ES_tradnl" sz="1600" dirty="0">
              <a:solidFill>
                <a:schemeClr val="tx2">
                  <a:lumMod val="75000"/>
                </a:schemeClr>
              </a:solidFill>
              <a:latin typeface="Calibri" pitchFamily="34" charset="0"/>
            </a:endParaRPr>
          </a:p>
          <a:p>
            <a:pPr marL="914400" lvl="1" indent="-514350">
              <a:spcBef>
                <a:spcPct val="20000"/>
              </a:spcBef>
              <a:buFont typeface="Arial" charset="0"/>
              <a:buNone/>
              <a:defRPr/>
            </a:pPr>
            <a:endParaRPr lang="es-ES_tradnl" sz="1600" dirty="0">
              <a:latin typeface="Calibri" pitchFamily="34" charset="0"/>
            </a:endParaRPr>
          </a:p>
          <a:p>
            <a:pPr marL="914400" lvl="1" indent="-514350">
              <a:spcBef>
                <a:spcPct val="20000"/>
              </a:spcBef>
              <a:buFont typeface="Arial" charset="0"/>
              <a:buNone/>
              <a:defRPr/>
            </a:pPr>
            <a:endParaRPr lang="es-ES_tradnl" sz="1600" dirty="0">
              <a:latin typeface="Calibri" pitchFamily="34" charset="0"/>
            </a:endParaRPr>
          </a:p>
          <a:p>
            <a:pPr marL="914400" lvl="1" indent="-514350">
              <a:spcBef>
                <a:spcPct val="20000"/>
              </a:spcBef>
              <a:buFont typeface="Arial" charset="0"/>
              <a:buNone/>
              <a:defRPr/>
            </a:pPr>
            <a:endParaRPr lang="es-ES_tradnl" dirty="0">
              <a:latin typeface="Calibri" pitchFamily="34" charset="0"/>
            </a:endParaRPr>
          </a:p>
          <a:p>
            <a:pPr marL="914400" lvl="1" indent="-514350">
              <a:spcBef>
                <a:spcPct val="20000"/>
              </a:spcBef>
              <a:buFont typeface="Arial" charset="0"/>
              <a:buNone/>
              <a:defRPr/>
            </a:pPr>
            <a:endParaRPr lang="es-ES_tradnl" dirty="0">
              <a:latin typeface="Calibri" pitchFamily="34" charset="0"/>
            </a:endParaRPr>
          </a:p>
          <a:p>
            <a:pPr marL="914400" lvl="1" indent="-514350">
              <a:spcBef>
                <a:spcPct val="20000"/>
              </a:spcBef>
              <a:buFont typeface="Arial" charset="0"/>
              <a:buNone/>
              <a:defRPr/>
            </a:pPr>
            <a:endParaRPr lang="en-US" dirty="0">
              <a:latin typeface="Calibri" pitchFamily="34" charset="0"/>
            </a:endParaRPr>
          </a:p>
        </p:txBody>
      </p:sp>
      <p:pic>
        <p:nvPicPr>
          <p:cNvPr id="28677" name="Picture 9" descr="Picture7.png"/>
          <p:cNvPicPr>
            <a:picLocks noChangeAspect="1"/>
          </p:cNvPicPr>
          <p:nvPr/>
        </p:nvPicPr>
        <p:blipFill>
          <a:blip r:embed="rId5" cstate="print"/>
          <a:srcRect/>
          <a:stretch>
            <a:fillRect/>
          </a:stretch>
        </p:blipFill>
        <p:spPr bwMode="auto">
          <a:xfrm>
            <a:off x="1292225" y="1628775"/>
            <a:ext cx="7851775" cy="1352550"/>
          </a:xfrm>
          <a:prstGeom prst="rect">
            <a:avLst/>
          </a:prstGeom>
          <a:noFill/>
          <a:ln w="9525">
            <a:noFill/>
            <a:miter lim="800000"/>
            <a:headEnd/>
            <a:tailEnd/>
          </a:ln>
        </p:spPr>
      </p:pic>
      <p:pic>
        <p:nvPicPr>
          <p:cNvPr id="28678" name="Picture 11" descr="Picture8.png"/>
          <p:cNvPicPr>
            <a:picLocks noChangeAspect="1"/>
          </p:cNvPicPr>
          <p:nvPr/>
        </p:nvPicPr>
        <p:blipFill>
          <a:blip r:embed="rId6" cstate="print"/>
          <a:srcRect/>
          <a:stretch>
            <a:fillRect/>
          </a:stretch>
        </p:blipFill>
        <p:spPr bwMode="auto">
          <a:xfrm>
            <a:off x="1292225" y="3501008"/>
            <a:ext cx="7851775" cy="2908300"/>
          </a:xfrm>
          <a:prstGeom prst="rect">
            <a:avLst/>
          </a:prstGeom>
          <a:noFill/>
          <a:ln w="9525">
            <a:noFill/>
            <a:miter lim="800000"/>
            <a:headEnd/>
            <a:tailEnd/>
          </a:ln>
        </p:spPr>
      </p:pic>
      <p:sp>
        <p:nvSpPr>
          <p:cNvPr id="28679" name="8 Título"/>
          <p:cNvSpPr>
            <a:spLocks noGrp="1"/>
          </p:cNvSpPr>
          <p:nvPr>
            <p:ph type="title"/>
          </p:nvPr>
        </p:nvSpPr>
        <p:spPr>
          <a:xfrm>
            <a:off x="1143000" y="274638"/>
            <a:ext cx="7543800" cy="582612"/>
          </a:xfrm>
        </p:spPr>
        <p:txBody>
          <a:bodyPr/>
          <a:lstStyle/>
          <a:p>
            <a:pPr algn="r"/>
            <a:r>
              <a:rPr lang="es-ES" sz="3600" b="1" smtClean="0">
                <a:solidFill>
                  <a:srgbClr val="C00000"/>
                </a:solidFill>
              </a:rPr>
              <a:t/>
            </a:r>
            <a:br>
              <a:rPr lang="es-ES" sz="3600" b="1" smtClean="0">
                <a:solidFill>
                  <a:srgbClr val="C00000"/>
                </a:solidFill>
              </a:rPr>
            </a:br>
            <a:r>
              <a:rPr lang="es-ES" sz="3600" b="1" smtClean="0">
                <a:solidFill>
                  <a:srgbClr val="C00000"/>
                </a:solidFill>
              </a:rPr>
              <a:t>A2. DEVELOPMENT COOPERATION</a:t>
            </a:r>
            <a:r>
              <a:rPr lang="es-ES" b="1" smtClean="0">
                <a:solidFill>
                  <a:srgbClr val="C00000"/>
                </a:solidFill>
              </a:rPr>
              <a:t/>
            </a:r>
            <a:br>
              <a:rPr lang="es-ES" b="1" smtClean="0">
                <a:solidFill>
                  <a:srgbClr val="C00000"/>
                </a:solidFill>
              </a:rPr>
            </a:br>
            <a:endParaRPr lang="es-E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r"/>
            <a:r>
              <a:rPr lang="es-ES" sz="3200" b="1">
                <a:solidFill>
                  <a:srgbClr val="C00000"/>
                </a:solidFill>
                <a:latin typeface="Calibri" pitchFamily="34" charset="0"/>
              </a:rPr>
              <a:t>A3. FINANCING</a:t>
            </a:r>
          </a:p>
        </p:txBody>
      </p:sp>
      <p:sp>
        <p:nvSpPr>
          <p:cNvPr id="29699"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29700" name="7 Grupo"/>
          <p:cNvGrpSpPr>
            <a:grpSpLocks/>
          </p:cNvGrpSpPr>
          <p:nvPr/>
        </p:nvGrpSpPr>
        <p:grpSpPr bwMode="auto">
          <a:xfrm>
            <a:off x="0" y="0"/>
            <a:ext cx="1000125" cy="4643438"/>
            <a:chOff x="-31" y="0"/>
            <a:chExt cx="1275444" cy="6858002"/>
          </a:xfrm>
        </p:grpSpPr>
        <p:pic>
          <p:nvPicPr>
            <p:cNvPr id="29723"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29724"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7" name="Rectangle 5"/>
          <p:cNvSpPr>
            <a:spLocks noChangeArrowheads="1"/>
          </p:cNvSpPr>
          <p:nvPr/>
        </p:nvSpPr>
        <p:spPr bwMode="auto">
          <a:xfrm>
            <a:off x="1692275" y="765175"/>
            <a:ext cx="7451725" cy="5300663"/>
          </a:xfrm>
          <a:prstGeom prst="rect">
            <a:avLst/>
          </a:prstGeom>
          <a:noFill/>
          <a:ln w="9525">
            <a:noFill/>
            <a:miter lim="800000"/>
            <a:headEnd/>
            <a:tailEnd/>
          </a:ln>
        </p:spPr>
        <p:txBody>
          <a:bodyPr/>
          <a:lstStyle/>
          <a:p>
            <a:pPr marL="342900" indent="-342900" fontAlgn="auto">
              <a:spcBef>
                <a:spcPct val="20000"/>
              </a:spcBef>
              <a:spcAft>
                <a:spcPts val="0"/>
              </a:spcAft>
              <a:defRPr/>
            </a:pPr>
            <a:endParaRPr lang="en-US" sz="2000" dirty="0">
              <a:solidFill>
                <a:srgbClr val="003366"/>
              </a:solidFill>
              <a:latin typeface="+mn-lt"/>
              <a:cs typeface="+mn-cs"/>
            </a:endParaRPr>
          </a:p>
          <a:p>
            <a:pPr marL="514350" indent="-514350" algn="just" fontAlgn="auto">
              <a:spcBef>
                <a:spcPct val="20000"/>
              </a:spcBef>
              <a:spcAft>
                <a:spcPts val="0"/>
              </a:spcAft>
              <a:buFontTx/>
              <a:buAutoNum type="arabicPeriod"/>
              <a:defRPr/>
            </a:pPr>
            <a:r>
              <a:rPr lang="en-US" sz="2000" dirty="0">
                <a:solidFill>
                  <a:schemeClr val="tx2">
                    <a:lumMod val="75000"/>
                  </a:schemeClr>
                </a:solidFill>
                <a:latin typeface="+mn-lt"/>
                <a:cs typeface="+mn-cs"/>
              </a:rPr>
              <a:t>Increasing funding for actions under international sectoral strategic plan</a:t>
            </a:r>
          </a:p>
          <a:p>
            <a:pPr marL="971550" lvl="1" indent="-514350" fontAlgn="auto">
              <a:spcBef>
                <a:spcPct val="20000"/>
              </a:spcBef>
              <a:spcAft>
                <a:spcPts val="0"/>
              </a:spcAft>
              <a:defRPr/>
            </a:pPr>
            <a:r>
              <a:rPr lang="en-US" sz="1600" dirty="0">
                <a:solidFill>
                  <a:schemeClr val="tx2">
                    <a:lumMod val="75000"/>
                  </a:schemeClr>
                </a:solidFill>
                <a:latin typeface="+mn-lt"/>
                <a:cs typeface="+mn-cs"/>
              </a:rPr>
              <a:t>1.1   Increasing amounts derived from existing sources.</a:t>
            </a: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r>
              <a:rPr lang="en-US" sz="1600" dirty="0">
                <a:solidFill>
                  <a:schemeClr val="tx2">
                    <a:lumMod val="75000"/>
                  </a:schemeClr>
                </a:solidFill>
                <a:latin typeface="+mn-lt"/>
                <a:cs typeface="+mn-cs"/>
              </a:rPr>
              <a:t>1.2   Access new sources of funding</a:t>
            </a:r>
          </a:p>
        </p:txBody>
      </p:sp>
      <p:pic>
        <p:nvPicPr>
          <p:cNvPr id="29702" name="Picture 7" descr="Picture9.png"/>
          <p:cNvPicPr>
            <a:picLocks noChangeAspect="1"/>
          </p:cNvPicPr>
          <p:nvPr/>
        </p:nvPicPr>
        <p:blipFill>
          <a:blip r:embed="rId5" cstate="print"/>
          <a:srcRect/>
          <a:stretch>
            <a:fillRect/>
          </a:stretch>
        </p:blipFill>
        <p:spPr bwMode="auto">
          <a:xfrm>
            <a:off x="1292225" y="2420938"/>
            <a:ext cx="7851775" cy="1000125"/>
          </a:xfrm>
          <a:prstGeom prst="rect">
            <a:avLst/>
          </a:prstGeom>
          <a:noFill/>
          <a:ln w="9525">
            <a:noFill/>
            <a:miter lim="800000"/>
            <a:headEnd/>
            <a:tailEnd/>
          </a:ln>
        </p:spPr>
      </p:pic>
      <p:graphicFrame>
        <p:nvGraphicFramePr>
          <p:cNvPr id="9" name="Table 8"/>
          <p:cNvGraphicFramePr>
            <a:graphicFrameLocks noGrp="1"/>
          </p:cNvGraphicFramePr>
          <p:nvPr/>
        </p:nvGraphicFramePr>
        <p:xfrm>
          <a:off x="1403350" y="3933825"/>
          <a:ext cx="7632849" cy="1376680"/>
        </p:xfrm>
        <a:graphic>
          <a:graphicData uri="http://schemas.openxmlformats.org/drawingml/2006/table">
            <a:tbl>
              <a:tblPr firstRow="1" bandRow="1">
                <a:tableStyleId>{5C22544A-7EE6-4342-B048-85BDC9FD1C3A}</a:tableStyleId>
              </a:tblPr>
              <a:tblGrid>
                <a:gridCol w="1174284"/>
                <a:gridCol w="3155889"/>
                <a:gridCol w="2726611"/>
                <a:gridCol w="576065"/>
              </a:tblGrid>
              <a:tr h="370840">
                <a:tc>
                  <a:txBody>
                    <a:bodyPr/>
                    <a:lstStyle/>
                    <a:p>
                      <a:r>
                        <a:rPr lang="es-ES_tradnl" sz="1200" smtClean="0"/>
                        <a:t>Code</a:t>
                      </a:r>
                      <a:endParaRPr lang="es-ES_tradnl" sz="1200" dirty="0"/>
                    </a:p>
                  </a:txBody>
                  <a:tcPr>
                    <a:solidFill>
                      <a:srgbClr val="657699"/>
                    </a:solidFill>
                  </a:tcPr>
                </a:tc>
                <a:tc>
                  <a:txBody>
                    <a:bodyPr/>
                    <a:lstStyle/>
                    <a:p>
                      <a:r>
                        <a:rPr lang="es-ES_tradnl" sz="1200" smtClean="0"/>
                        <a:t>Action</a:t>
                      </a:r>
                      <a:endParaRPr lang="es-ES_tradnl" sz="1200" dirty="0"/>
                    </a:p>
                  </a:txBody>
                  <a:tcPr>
                    <a:solidFill>
                      <a:srgbClr val="657699"/>
                    </a:solidFill>
                  </a:tcPr>
                </a:tc>
                <a:tc>
                  <a:txBody>
                    <a:bodyPr/>
                    <a:lstStyle/>
                    <a:p>
                      <a:r>
                        <a:rPr lang="es-ES_tradnl" sz="1200" smtClean="0"/>
                        <a:t>Indicator</a:t>
                      </a:r>
                      <a:endParaRPr lang="es-ES_tradnl" sz="1200" dirty="0"/>
                    </a:p>
                  </a:txBody>
                  <a:tcPr>
                    <a:solidFill>
                      <a:srgbClr val="657699"/>
                    </a:solidFill>
                  </a:tcPr>
                </a:tc>
                <a:tc>
                  <a:txBody>
                    <a:bodyPr/>
                    <a:lstStyle/>
                    <a:p>
                      <a:r>
                        <a:rPr lang="es-ES_tradnl" sz="1200" smtClean="0"/>
                        <a:t>Goal</a:t>
                      </a:r>
                      <a:endParaRPr lang="es-ES_tradnl" sz="1200" dirty="0"/>
                    </a:p>
                  </a:txBody>
                  <a:tcPr>
                    <a:solidFill>
                      <a:srgbClr val="657699"/>
                    </a:solidFill>
                  </a:tcPr>
                </a:tc>
              </a:tr>
              <a:tr h="5029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INT.FIN.1.2.01 	</a:t>
                      </a:r>
                    </a:p>
                    <a:p>
                      <a:endParaRPr lang="es-ES_tradnl" sz="1200" dirty="0"/>
                    </a:p>
                  </a:txBody>
                  <a:tcPr>
                    <a:solidFill>
                      <a:srgbClr val="CDD0D9"/>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Contact and increase partnerships with new institutions (foundations, IVEX, ICEX, financial institutions, COEPA, industry associations, companies for individual fellowships, cameral council, city councils, county council, ...)</a:t>
                      </a:r>
                      <a:endParaRPr lang="en-US" sz="1200" dirty="0" smtClean="0"/>
                    </a:p>
                  </a:txBody>
                  <a:tcPr>
                    <a:solidFill>
                      <a:srgbClr val="CDD0D9"/>
                    </a:solidFill>
                  </a:tcPr>
                </a:tc>
                <a:tc>
                  <a:txBody>
                    <a:bodyPr/>
                    <a:lstStyle/>
                    <a:p>
                      <a:r>
                        <a:rPr lang="en-US" sz="1200" smtClean="0"/>
                        <a:t>% of annual increase in funding from new sources  over budget</a:t>
                      </a:r>
                      <a:endParaRPr lang="es-ES_tradnl" sz="1200" dirty="0"/>
                    </a:p>
                  </a:txBody>
                  <a:tcPr>
                    <a:solidFill>
                      <a:srgbClr val="CDD0D9"/>
                    </a:solidFill>
                  </a:tcPr>
                </a:tc>
                <a:tc>
                  <a:txBody>
                    <a:bodyPr/>
                    <a:lstStyle/>
                    <a:p>
                      <a:r>
                        <a:rPr lang="es-ES_tradnl" sz="1200" smtClean="0"/>
                        <a:t>5%</a:t>
                      </a:r>
                      <a:endParaRPr lang="es-ES_tradnl" sz="1200" dirty="0"/>
                    </a:p>
                  </a:txBody>
                  <a:tcPr>
                    <a:solidFill>
                      <a:srgbClr val="CDD0D9"/>
                    </a:solidFill>
                  </a:tcPr>
                </a:tc>
              </a:tr>
              <a:tr h="502920">
                <a:tc vMerge="1">
                  <a:txBody>
                    <a:bodyPr/>
                    <a:lstStyle/>
                    <a:p>
                      <a:endParaRPr lang="es-ES_tradnl"/>
                    </a:p>
                  </a:txBody>
                  <a:tcPr/>
                </a:tc>
                <a:tc vMerge="1">
                  <a:txBody>
                    <a:bodyPr/>
                    <a:lstStyle/>
                    <a:p>
                      <a:endParaRPr lang="es-ES_tradnl"/>
                    </a:p>
                  </a:txBody>
                  <a:tcPr/>
                </a:tc>
                <a:tc>
                  <a:txBody>
                    <a:bodyPr/>
                    <a:lstStyle/>
                    <a:p>
                      <a:r>
                        <a:rPr lang="en-US" sz="1200" smtClean="0"/>
                        <a:t>Number of new funding sources incorporated annually</a:t>
                      </a:r>
                      <a:endParaRPr lang="es-ES_tradnl" sz="1200" dirty="0"/>
                    </a:p>
                  </a:txBody>
                  <a:tcPr>
                    <a:solidFill>
                      <a:srgbClr val="CDD0D9"/>
                    </a:solidFill>
                  </a:tcPr>
                </a:tc>
                <a:tc>
                  <a:txBody>
                    <a:bodyPr/>
                    <a:lstStyle/>
                    <a:p>
                      <a:r>
                        <a:rPr lang="es-ES_tradnl" sz="1200" dirty="0" smtClean="0"/>
                        <a:t>1</a:t>
                      </a:r>
                      <a:endParaRPr lang="es-ES_tradnl" sz="1200" dirty="0"/>
                    </a:p>
                  </a:txBody>
                  <a:tcPr>
                    <a:solidFill>
                      <a:srgbClr val="CDD0D9"/>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cstate="print"/>
          <a:srcRect/>
          <a:stretch>
            <a:fillRect/>
          </a:stretch>
        </p:blipFill>
        <p:spPr bwMode="auto">
          <a:xfrm>
            <a:off x="2124075" y="1773238"/>
            <a:ext cx="4581525" cy="1085850"/>
          </a:xfrm>
          <a:prstGeom prst="rect">
            <a:avLst/>
          </a:prstGeom>
          <a:noFill/>
          <a:ln w="9525">
            <a:noFill/>
            <a:miter lim="800000"/>
            <a:headEnd/>
            <a:tailEnd/>
          </a:ln>
        </p:spPr>
      </p:pic>
      <p:sp>
        <p:nvSpPr>
          <p:cNvPr id="4099" name="3 Título"/>
          <p:cNvSpPr>
            <a:spLocks noGrp="1"/>
          </p:cNvSpPr>
          <p:nvPr>
            <p:ph type="ctrTitle"/>
          </p:nvPr>
        </p:nvSpPr>
        <p:spPr/>
        <p:txBody>
          <a:bodyPr/>
          <a:lstStyle/>
          <a:p>
            <a:pPr eaLnBrk="1" hangingPunct="1"/>
            <a:r>
              <a:rPr lang="es-ES" smtClean="0"/>
              <a:t/>
            </a:r>
            <a:br>
              <a:rPr lang="es-ES" smtClean="0"/>
            </a:br>
            <a:r>
              <a:rPr lang="es-ES" smtClean="0"/>
              <a:t/>
            </a:r>
            <a:br>
              <a:rPr lang="es-ES" smtClean="0"/>
            </a:br>
            <a:r>
              <a:rPr lang="es-ES" smtClean="0"/>
              <a:t/>
            </a:r>
            <a:br>
              <a:rPr lang="es-ES" smtClean="0"/>
            </a:br>
            <a:endParaRPr lang="es-ES" smtClean="0"/>
          </a:p>
        </p:txBody>
      </p:sp>
      <p:sp>
        <p:nvSpPr>
          <p:cNvPr id="5" name="4 Subtítulo"/>
          <p:cNvSpPr>
            <a:spLocks noGrp="1"/>
          </p:cNvSpPr>
          <p:nvPr>
            <p:ph type="subTitle" idx="1"/>
          </p:nvPr>
        </p:nvSpPr>
        <p:spPr/>
        <p:txBody>
          <a:bodyPr/>
          <a:lstStyle/>
          <a:p>
            <a:pPr marL="0" lvl="1" eaLnBrk="1" hangingPunct="1">
              <a:defRPr/>
            </a:pPr>
            <a:r>
              <a:rPr lang="en-GB" sz="3200" dirty="0" smtClean="0">
                <a:solidFill>
                  <a:srgbClr val="003366"/>
                </a:solidFill>
              </a:rPr>
              <a:t>INTRODUCTION </a:t>
            </a:r>
          </a:p>
          <a:p>
            <a:pPr eaLnBrk="1" hangingPunct="1">
              <a:defRPr/>
            </a:pP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30723" name="7 Grupo"/>
          <p:cNvGrpSpPr>
            <a:grpSpLocks/>
          </p:cNvGrpSpPr>
          <p:nvPr/>
        </p:nvGrpSpPr>
        <p:grpSpPr bwMode="auto">
          <a:xfrm>
            <a:off x="142875" y="0"/>
            <a:ext cx="642938" cy="4714875"/>
            <a:chOff x="-31" y="0"/>
            <a:chExt cx="1275444" cy="6858002"/>
          </a:xfrm>
        </p:grpSpPr>
        <p:pic>
          <p:nvPicPr>
            <p:cNvPr id="30773"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30774"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graphicFrame>
        <p:nvGraphicFramePr>
          <p:cNvPr id="9" name="Table 8"/>
          <p:cNvGraphicFramePr>
            <a:graphicFrameLocks noGrp="1"/>
          </p:cNvGraphicFramePr>
          <p:nvPr/>
        </p:nvGraphicFramePr>
        <p:xfrm>
          <a:off x="1403350" y="2420938"/>
          <a:ext cx="7668346" cy="1696720"/>
        </p:xfrm>
        <a:graphic>
          <a:graphicData uri="http://schemas.openxmlformats.org/drawingml/2006/table">
            <a:tbl>
              <a:tblPr firstRow="1" bandRow="1">
                <a:tableStyleId>{5C22544A-7EE6-4342-B048-85BDC9FD1C3A}</a:tableStyleId>
              </a:tblPr>
              <a:tblGrid>
                <a:gridCol w="1194169"/>
                <a:gridCol w="3156142"/>
                <a:gridCol w="2739291"/>
                <a:gridCol w="578744"/>
              </a:tblGrid>
              <a:tr h="370840">
                <a:tc>
                  <a:txBody>
                    <a:bodyPr/>
                    <a:lstStyle/>
                    <a:p>
                      <a:r>
                        <a:rPr lang="es-ES_tradnl" sz="1200" dirty="0" err="1" smtClean="0"/>
                        <a:t>Code</a:t>
                      </a:r>
                      <a:endParaRPr lang="es-ES_tradnl" sz="1200" dirty="0"/>
                    </a:p>
                  </a:txBody>
                  <a:tcPr>
                    <a:solidFill>
                      <a:srgbClr val="657699"/>
                    </a:solidFill>
                  </a:tcPr>
                </a:tc>
                <a:tc>
                  <a:txBody>
                    <a:bodyPr/>
                    <a:lstStyle/>
                    <a:p>
                      <a:r>
                        <a:rPr lang="es-ES_tradnl" sz="1200" dirty="0" err="1" smtClean="0"/>
                        <a:t>Action</a:t>
                      </a:r>
                      <a:endParaRPr lang="es-ES_tradnl" sz="1200" dirty="0"/>
                    </a:p>
                  </a:txBody>
                  <a:tcPr>
                    <a:solidFill>
                      <a:srgbClr val="657699"/>
                    </a:solidFill>
                  </a:tcPr>
                </a:tc>
                <a:tc>
                  <a:txBody>
                    <a:bodyPr/>
                    <a:lstStyle/>
                    <a:p>
                      <a:r>
                        <a:rPr lang="es-ES_tradnl" sz="1200" dirty="0" err="1" smtClean="0"/>
                        <a:t>Indicator</a:t>
                      </a:r>
                      <a:endParaRPr lang="es-ES_tradnl" sz="1200" dirty="0"/>
                    </a:p>
                  </a:txBody>
                  <a:tcPr>
                    <a:solidFill>
                      <a:srgbClr val="657699"/>
                    </a:solidFill>
                  </a:tcPr>
                </a:tc>
                <a:tc>
                  <a:txBody>
                    <a:bodyPr/>
                    <a:lstStyle/>
                    <a:p>
                      <a:r>
                        <a:rPr lang="es-ES_tradnl" sz="1200" dirty="0" err="1" smtClean="0"/>
                        <a:t>Goal</a:t>
                      </a:r>
                      <a:endParaRPr lang="es-ES_tradnl" sz="1200" dirty="0"/>
                    </a:p>
                  </a:txBody>
                  <a:tcPr>
                    <a:solidFill>
                      <a:srgbClr val="65769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INT.CHU.1.1.01 	</a:t>
                      </a:r>
                    </a:p>
                    <a:p>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Incorporate an administrative with language skills in schools to ensure proper implementation of the tasks of internationalization</a:t>
                      </a:r>
                    </a:p>
                  </a:txBody>
                  <a:tcPr>
                    <a:solidFill>
                      <a:srgbClr val="CDD0D9"/>
                    </a:solidFill>
                  </a:tcPr>
                </a:tc>
                <a:tc>
                  <a:txBody>
                    <a:bodyPr/>
                    <a:lstStyle/>
                    <a:p>
                      <a:r>
                        <a:rPr lang="es-ES_tradnl" sz="1200" dirty="0" smtClean="0"/>
                        <a:t>% of </a:t>
                      </a:r>
                      <a:r>
                        <a:rPr lang="es-ES_tradnl" sz="1200" dirty="0" err="1" smtClean="0"/>
                        <a:t>schools</a:t>
                      </a:r>
                      <a:r>
                        <a:rPr lang="es-ES_tradnl" sz="1200" dirty="0" smtClean="0"/>
                        <a:t> </a:t>
                      </a:r>
                      <a:r>
                        <a:rPr lang="es-ES_tradnl" sz="1200" dirty="0" err="1" smtClean="0"/>
                        <a:t>with</a:t>
                      </a:r>
                      <a:r>
                        <a:rPr lang="es-ES_tradnl" sz="1200" dirty="0" smtClean="0"/>
                        <a:t> PAS</a:t>
                      </a:r>
                      <a:endParaRPr lang="es-ES_tradnl" sz="1200" dirty="0"/>
                    </a:p>
                  </a:txBody>
                  <a:tcPr>
                    <a:solidFill>
                      <a:srgbClr val="CDD0D9"/>
                    </a:solidFill>
                  </a:tcPr>
                </a:tc>
                <a:tc>
                  <a:txBody>
                    <a:bodyPr/>
                    <a:lstStyle/>
                    <a:p>
                      <a:r>
                        <a:rPr lang="es-ES_tradnl" sz="1200" dirty="0" smtClean="0"/>
                        <a:t>100 %</a:t>
                      </a:r>
                      <a:endParaRPr lang="es-ES_tradnl" sz="1200" dirty="0"/>
                    </a:p>
                  </a:txBody>
                  <a:tcPr>
                    <a:solidFill>
                      <a:srgbClr val="CDD0D9"/>
                    </a:solidFill>
                  </a:tcPr>
                </a:tc>
              </a:tr>
              <a:tr h="502920">
                <a:tc>
                  <a:txBody>
                    <a:bodyPr/>
                    <a:lstStyle/>
                    <a:p>
                      <a:r>
                        <a:rPr lang="es-ES_tradnl" sz="1200" kern="1200" baseline="0" dirty="0" smtClean="0">
                          <a:solidFill>
                            <a:schemeClr val="dk1"/>
                          </a:solidFill>
                          <a:latin typeface="+mn-lt"/>
                          <a:ea typeface="+mn-ea"/>
                          <a:cs typeface="+mn-cs"/>
                        </a:rPr>
                        <a:t>INT.CHU.1.1.02</a:t>
                      </a:r>
                      <a:endParaRPr lang="es-ES_tradnl" sz="1200" dirty="0"/>
                    </a:p>
                  </a:txBody>
                  <a:tcPr>
                    <a:solidFill>
                      <a:srgbClr val="CDD0D9"/>
                    </a:solidFill>
                  </a:tcPr>
                </a:tc>
                <a:tc>
                  <a:txBody>
                    <a:bodyPr/>
                    <a:lstStyle/>
                    <a:p>
                      <a:pPr rtl="0"/>
                      <a:r>
                        <a:rPr lang="es-ES_tradnl" sz="1200" dirty="0" err="1" smtClean="0"/>
                        <a:t>Include</a:t>
                      </a:r>
                      <a:r>
                        <a:rPr lang="es-ES_tradnl" sz="1200" dirty="0" smtClean="0"/>
                        <a:t> </a:t>
                      </a:r>
                      <a:r>
                        <a:rPr lang="es-ES_tradnl" sz="1200" dirty="0" err="1" smtClean="0"/>
                        <a:t>jobs</a:t>
                      </a:r>
                      <a:r>
                        <a:rPr lang="es-ES_tradnl" sz="1200" dirty="0" smtClean="0"/>
                        <a:t> </a:t>
                      </a:r>
                      <a:r>
                        <a:rPr lang="es-ES_tradnl" sz="1200" dirty="0" err="1" smtClean="0"/>
                        <a:t>with</a:t>
                      </a:r>
                      <a:r>
                        <a:rPr lang="es-ES_tradnl" sz="1200" dirty="0" smtClean="0"/>
                        <a:t> a </a:t>
                      </a:r>
                      <a:r>
                        <a:rPr lang="es-ES_tradnl" sz="1200" dirty="0" err="1" smtClean="0"/>
                        <a:t>specific</a:t>
                      </a:r>
                      <a:r>
                        <a:rPr lang="es-ES_tradnl" sz="1200" dirty="0" smtClean="0"/>
                        <a:t> </a:t>
                      </a:r>
                      <a:r>
                        <a:rPr lang="es-ES_tradnl" sz="1200" dirty="0" err="1" smtClean="0"/>
                        <a:t>profile</a:t>
                      </a:r>
                      <a:r>
                        <a:rPr lang="es-ES_tradnl" sz="1200" dirty="0" smtClean="0"/>
                        <a:t> in </a:t>
                      </a:r>
                      <a:r>
                        <a:rPr lang="es-ES_tradnl" sz="1200" dirty="0" err="1" smtClean="0"/>
                        <a:t>the</a:t>
                      </a:r>
                      <a:r>
                        <a:rPr lang="es-ES_tradnl" sz="1200" dirty="0" smtClean="0"/>
                        <a:t> </a:t>
                      </a:r>
                      <a:r>
                        <a:rPr lang="es-ES_tradnl" sz="1200" dirty="0" err="1" smtClean="0"/>
                        <a:t>international</a:t>
                      </a:r>
                      <a:r>
                        <a:rPr lang="es-ES_tradnl" sz="1200" dirty="0" smtClean="0"/>
                        <a:t> </a:t>
                      </a:r>
                      <a:r>
                        <a:rPr lang="es-ES_tradnl" sz="1200" dirty="0" err="1" smtClean="0"/>
                        <a:t>offices</a:t>
                      </a:r>
                      <a:endParaRPr lang="es-ES_tradnl" sz="1200" dirty="0" smtClean="0"/>
                    </a:p>
                  </a:txBody>
                  <a:tcPr>
                    <a:solidFill>
                      <a:srgbClr val="CDD0D9"/>
                    </a:solidFill>
                  </a:tcPr>
                </a:tc>
                <a:tc>
                  <a:txBody>
                    <a:bodyPr/>
                    <a:lstStyle/>
                    <a:p>
                      <a:r>
                        <a:rPr lang="es-ES_tradnl" sz="1200" dirty="0" smtClean="0"/>
                        <a:t>% of </a:t>
                      </a:r>
                      <a:r>
                        <a:rPr lang="es-ES_tradnl" sz="1200" dirty="0" err="1" smtClean="0"/>
                        <a:t>appropriate</a:t>
                      </a:r>
                      <a:r>
                        <a:rPr lang="es-ES_tradnl" sz="1200" dirty="0" smtClean="0"/>
                        <a:t> </a:t>
                      </a:r>
                      <a:r>
                        <a:rPr lang="es-ES_tradnl" sz="1200" dirty="0" err="1" smtClean="0"/>
                        <a:t>offices</a:t>
                      </a:r>
                      <a:endParaRPr lang="es-ES_tradnl" sz="1200" dirty="0"/>
                    </a:p>
                  </a:txBody>
                  <a:tcPr>
                    <a:solidFill>
                      <a:srgbClr val="CDD0D9"/>
                    </a:solidFill>
                  </a:tcPr>
                </a:tc>
                <a:tc>
                  <a:txBody>
                    <a:bodyPr/>
                    <a:lstStyle/>
                    <a:p>
                      <a:r>
                        <a:rPr lang="es-ES_tradnl" sz="1200" dirty="0" smtClean="0"/>
                        <a:t>100%</a:t>
                      </a:r>
                      <a:endParaRPr lang="es-ES_tradnl" sz="1200" dirty="0"/>
                    </a:p>
                  </a:txBody>
                  <a:tcPr>
                    <a:solidFill>
                      <a:srgbClr val="CDD0D9"/>
                    </a:solidFill>
                  </a:tcPr>
                </a:tc>
              </a:tr>
            </a:tbl>
          </a:graphicData>
        </a:graphic>
      </p:graphicFrame>
      <p:sp>
        <p:nvSpPr>
          <p:cNvPr id="10" name="Rectangle 5"/>
          <p:cNvSpPr>
            <a:spLocks noChangeArrowheads="1"/>
          </p:cNvSpPr>
          <p:nvPr/>
        </p:nvSpPr>
        <p:spPr bwMode="auto">
          <a:xfrm>
            <a:off x="1285875" y="714375"/>
            <a:ext cx="7451725" cy="1557338"/>
          </a:xfrm>
          <a:prstGeom prst="rect">
            <a:avLst/>
          </a:prstGeom>
          <a:noFill/>
          <a:ln w="9525">
            <a:noFill/>
            <a:miter lim="800000"/>
            <a:headEnd/>
            <a:tailEnd/>
          </a:ln>
        </p:spPr>
        <p:txBody>
          <a:bodyPr/>
          <a:lstStyle/>
          <a:p>
            <a:pPr marL="342900" indent="-342900" fontAlgn="auto">
              <a:spcBef>
                <a:spcPct val="20000"/>
              </a:spcBef>
              <a:spcAft>
                <a:spcPts val="0"/>
              </a:spcAft>
              <a:defRPr/>
            </a:pPr>
            <a:endParaRPr lang="en-US" sz="2000" dirty="0">
              <a:solidFill>
                <a:srgbClr val="003366"/>
              </a:solidFill>
              <a:latin typeface="+mn-lt"/>
              <a:cs typeface="+mn-cs"/>
            </a:endParaRPr>
          </a:p>
          <a:p>
            <a:pPr marL="514350" indent="-514350" algn="just" fontAlgn="auto">
              <a:spcBef>
                <a:spcPct val="20000"/>
              </a:spcBef>
              <a:spcAft>
                <a:spcPts val="0"/>
              </a:spcAft>
              <a:buFontTx/>
              <a:buAutoNum type="arabicPeriod"/>
              <a:defRPr/>
            </a:pPr>
            <a:r>
              <a:rPr lang="en-US" sz="2000" dirty="0">
                <a:solidFill>
                  <a:schemeClr val="tx2">
                    <a:lumMod val="75000"/>
                  </a:schemeClr>
                </a:solidFill>
                <a:latin typeface="+mn-lt"/>
                <a:cs typeface="+mn-cs"/>
              </a:rPr>
              <a:t>Having sufficient staff with teaching and research, and administrative training and experience to international activity</a:t>
            </a:r>
          </a:p>
          <a:p>
            <a:pPr marL="971550" lvl="1" indent="-514350" algn="just" fontAlgn="auto">
              <a:spcBef>
                <a:spcPct val="20000"/>
              </a:spcBef>
              <a:spcAft>
                <a:spcPts val="0"/>
              </a:spcAft>
              <a:defRPr/>
            </a:pPr>
            <a:r>
              <a:rPr lang="en-US" sz="1600" dirty="0">
                <a:solidFill>
                  <a:schemeClr val="tx2">
                    <a:lumMod val="75000"/>
                  </a:schemeClr>
                </a:solidFill>
                <a:latin typeface="+mn-lt"/>
                <a:cs typeface="+mn-cs"/>
              </a:rPr>
              <a:t>1.1. Adjust the size and composition of teams of people involved in international management at all levels and units.</a:t>
            </a: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algn="just" fontAlgn="auto">
              <a:spcBef>
                <a:spcPct val="20000"/>
              </a:spcBef>
              <a:spcAft>
                <a:spcPts val="0"/>
              </a:spcAft>
              <a:defRPr/>
            </a:pPr>
            <a:r>
              <a:rPr lang="en-US" sz="1600" dirty="0">
                <a:solidFill>
                  <a:schemeClr val="tx2">
                    <a:lumMod val="75000"/>
                  </a:schemeClr>
                </a:solidFill>
                <a:latin typeface="+mn-lt"/>
                <a:cs typeface="+mn-cs"/>
              </a:rPr>
              <a:t>1.2. </a:t>
            </a:r>
            <a:r>
              <a:rPr lang="en-US" sz="1600" dirty="0" smtClean="0">
                <a:solidFill>
                  <a:schemeClr val="tx2">
                    <a:lumMod val="75000"/>
                  </a:schemeClr>
                </a:solidFill>
                <a:latin typeface="+mn-lt"/>
                <a:cs typeface="+mn-cs"/>
              </a:rPr>
              <a:t>Establish </a:t>
            </a:r>
            <a:r>
              <a:rPr lang="en-US" sz="1600" dirty="0">
                <a:solidFill>
                  <a:schemeClr val="tx2">
                    <a:lumMod val="75000"/>
                  </a:schemeClr>
                </a:solidFill>
                <a:latin typeface="+mn-lt"/>
                <a:cs typeface="+mn-cs"/>
              </a:rPr>
              <a:t>a training program for the acquisition of knowledge and skills necessary to carry out the activities of internationalization</a:t>
            </a:r>
          </a:p>
          <a:p>
            <a:pPr marL="971550" lvl="1" indent="-514350" fontAlgn="auto">
              <a:spcBef>
                <a:spcPct val="20000"/>
              </a:spcBef>
              <a:spcAft>
                <a:spcPts val="0"/>
              </a:spcAft>
              <a:buFont typeface="Calibri" pitchFamily="34" charset="0"/>
              <a:buChar char="₋"/>
              <a:defRPr/>
            </a:pPr>
            <a:endParaRPr lang="en-US" sz="1600" dirty="0">
              <a:solidFill>
                <a:srgbClr val="003366"/>
              </a:solidFill>
              <a:latin typeface="+mn-lt"/>
              <a:cs typeface="+mn-cs"/>
            </a:endParaRPr>
          </a:p>
          <a:p>
            <a:pPr marL="971550" lvl="1" indent="-514350" fontAlgn="auto">
              <a:spcBef>
                <a:spcPct val="20000"/>
              </a:spcBef>
              <a:spcAft>
                <a:spcPts val="0"/>
              </a:spcAft>
              <a:buFont typeface="Calibri" pitchFamily="34" charset="0"/>
              <a:buChar char="₋"/>
              <a:defRPr/>
            </a:pPr>
            <a:endParaRPr lang="en-US" sz="1600" dirty="0">
              <a:solidFill>
                <a:srgbClr val="003366"/>
              </a:solidFill>
              <a:latin typeface="+mn-lt"/>
              <a:cs typeface="+mn-cs"/>
            </a:endParaRPr>
          </a:p>
          <a:p>
            <a:pPr marL="971550" lvl="1" indent="-514350" fontAlgn="auto">
              <a:spcBef>
                <a:spcPct val="20000"/>
              </a:spcBef>
              <a:spcAft>
                <a:spcPts val="0"/>
              </a:spcAft>
              <a:defRPr/>
            </a:pPr>
            <a:r>
              <a:rPr lang="en-US" sz="1600" dirty="0">
                <a:solidFill>
                  <a:srgbClr val="003366"/>
                </a:solidFill>
                <a:latin typeface="+mn-lt"/>
                <a:cs typeface="+mn-cs"/>
              </a:rPr>
              <a:t>	</a:t>
            </a:r>
          </a:p>
          <a:p>
            <a:pPr marL="971550" lvl="1" indent="-514350" fontAlgn="auto">
              <a:spcBef>
                <a:spcPct val="20000"/>
              </a:spcBef>
              <a:spcAft>
                <a:spcPts val="0"/>
              </a:spcAft>
              <a:defRPr/>
            </a:pPr>
            <a:endParaRPr lang="en-US" sz="1600" dirty="0">
              <a:solidFill>
                <a:srgbClr val="003366"/>
              </a:solidFill>
              <a:latin typeface="+mn-lt"/>
              <a:cs typeface="+mn-cs"/>
            </a:endParaRPr>
          </a:p>
          <a:p>
            <a:pPr marL="971550" lvl="1" indent="-514350" fontAlgn="auto">
              <a:spcBef>
                <a:spcPct val="20000"/>
              </a:spcBef>
              <a:spcAft>
                <a:spcPts val="0"/>
              </a:spcAft>
              <a:defRPr/>
            </a:pPr>
            <a:endParaRPr lang="en-US" sz="1600" dirty="0">
              <a:solidFill>
                <a:srgbClr val="003366"/>
              </a:solidFill>
              <a:latin typeface="+mn-lt"/>
              <a:cs typeface="+mn-cs"/>
            </a:endParaRPr>
          </a:p>
        </p:txBody>
      </p:sp>
      <p:sp>
        <p:nvSpPr>
          <p:cNvPr id="30747"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r"/>
            <a:r>
              <a:rPr lang="es-ES" sz="3200" b="1">
                <a:solidFill>
                  <a:srgbClr val="C00000"/>
                </a:solidFill>
                <a:latin typeface="Calibri" pitchFamily="34" charset="0"/>
              </a:rPr>
              <a:t>A4. HUMAN RESSOURCES</a:t>
            </a:r>
          </a:p>
        </p:txBody>
      </p:sp>
      <p:graphicFrame>
        <p:nvGraphicFramePr>
          <p:cNvPr id="12" name="Table 11"/>
          <p:cNvGraphicFramePr>
            <a:graphicFrameLocks noGrp="1"/>
          </p:cNvGraphicFramePr>
          <p:nvPr/>
        </p:nvGraphicFramePr>
        <p:xfrm>
          <a:off x="1403350" y="4941888"/>
          <a:ext cx="7668346" cy="1513840"/>
        </p:xfrm>
        <a:graphic>
          <a:graphicData uri="http://schemas.openxmlformats.org/drawingml/2006/table">
            <a:tbl>
              <a:tblPr firstRow="1" bandRow="1">
                <a:tableStyleId>{5C22544A-7EE6-4342-B048-85BDC9FD1C3A}</a:tableStyleId>
              </a:tblPr>
              <a:tblGrid>
                <a:gridCol w="1194169"/>
                <a:gridCol w="3156142"/>
                <a:gridCol w="2739291"/>
                <a:gridCol w="578744"/>
              </a:tblGrid>
              <a:tr h="370840">
                <a:tc>
                  <a:txBody>
                    <a:bodyPr/>
                    <a:lstStyle/>
                    <a:p>
                      <a:r>
                        <a:rPr lang="es-ES_tradnl" sz="1200" dirty="0" err="1" smtClean="0"/>
                        <a:t>Code</a:t>
                      </a:r>
                      <a:endParaRPr lang="es-ES_tradnl" sz="1200" dirty="0"/>
                    </a:p>
                  </a:txBody>
                  <a:tcPr>
                    <a:solidFill>
                      <a:srgbClr val="657699"/>
                    </a:solidFill>
                  </a:tcPr>
                </a:tc>
                <a:tc>
                  <a:txBody>
                    <a:bodyPr/>
                    <a:lstStyle/>
                    <a:p>
                      <a:r>
                        <a:rPr lang="es-ES_tradnl" sz="1200" dirty="0" err="1" smtClean="0"/>
                        <a:t>Action</a:t>
                      </a:r>
                      <a:endParaRPr lang="es-ES_tradnl" sz="1200" dirty="0"/>
                    </a:p>
                  </a:txBody>
                  <a:tcPr>
                    <a:solidFill>
                      <a:srgbClr val="657699"/>
                    </a:solidFill>
                  </a:tcPr>
                </a:tc>
                <a:tc>
                  <a:txBody>
                    <a:bodyPr/>
                    <a:lstStyle/>
                    <a:p>
                      <a:r>
                        <a:rPr lang="es-ES_tradnl" sz="1200" dirty="0" err="1" smtClean="0"/>
                        <a:t>Indicator</a:t>
                      </a:r>
                      <a:endParaRPr lang="es-ES_tradnl" sz="1200" dirty="0"/>
                    </a:p>
                  </a:txBody>
                  <a:tcPr>
                    <a:solidFill>
                      <a:srgbClr val="657699"/>
                    </a:solidFill>
                  </a:tcPr>
                </a:tc>
                <a:tc>
                  <a:txBody>
                    <a:bodyPr/>
                    <a:lstStyle/>
                    <a:p>
                      <a:r>
                        <a:rPr lang="es-ES_tradnl" sz="1200" dirty="0" err="1" smtClean="0"/>
                        <a:t>Goal</a:t>
                      </a:r>
                      <a:endParaRPr lang="es-ES_tradnl" sz="1200" dirty="0"/>
                    </a:p>
                  </a:txBody>
                  <a:tcPr>
                    <a:solidFill>
                      <a:srgbClr val="657699"/>
                    </a:solidFill>
                  </a:tcPr>
                </a:tc>
              </a:tr>
              <a:tr h="3200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INT.CHU.1.2.01 	</a:t>
                      </a:r>
                    </a:p>
                    <a:p>
                      <a:endParaRPr lang="es-ES_tradnl" sz="1200" dirty="0"/>
                    </a:p>
                  </a:txBody>
                  <a:tcPr>
                    <a:solidFill>
                      <a:srgbClr val="CDD0D9"/>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Design and implement training on development cooperation for PAS</a:t>
                      </a:r>
                      <a:endParaRPr lang="en-US" sz="1200" b="1" dirty="0" smtClean="0"/>
                    </a:p>
                  </a:txBody>
                  <a:tcPr>
                    <a:solidFill>
                      <a:srgbClr val="CDD0D9"/>
                    </a:solidFill>
                  </a:tcPr>
                </a:tc>
                <a:tc>
                  <a:txBody>
                    <a:bodyPr/>
                    <a:lstStyle/>
                    <a:p>
                      <a:r>
                        <a:rPr lang="es-ES_tradnl" sz="1200" dirty="0" smtClean="0"/>
                        <a:t>% of </a:t>
                      </a:r>
                      <a:r>
                        <a:rPr lang="es-ES_tradnl" sz="1200" dirty="0" err="1" smtClean="0"/>
                        <a:t>cooperation</a:t>
                      </a:r>
                      <a:r>
                        <a:rPr lang="es-ES_tradnl" sz="1200" baseline="0" dirty="0" smtClean="0"/>
                        <a:t> </a:t>
                      </a:r>
                      <a:r>
                        <a:rPr lang="es-ES_tradnl" sz="1200" baseline="0" dirty="0" err="1" smtClean="0"/>
                        <a:t>staff</a:t>
                      </a:r>
                      <a:r>
                        <a:rPr lang="es-ES_tradnl" sz="1200" baseline="0" dirty="0" smtClean="0"/>
                        <a:t> in training</a:t>
                      </a:r>
                      <a:endParaRPr lang="es-ES_tradnl" sz="1200" dirty="0"/>
                    </a:p>
                  </a:txBody>
                  <a:tcPr>
                    <a:solidFill>
                      <a:srgbClr val="CDD0D9"/>
                    </a:solidFill>
                  </a:tcPr>
                </a:tc>
                <a:tc>
                  <a:txBody>
                    <a:bodyPr/>
                    <a:lstStyle/>
                    <a:p>
                      <a:r>
                        <a:rPr lang="es-ES_tradnl" sz="1200" dirty="0" smtClean="0"/>
                        <a:t>100%</a:t>
                      </a:r>
                      <a:endParaRPr lang="es-ES_tradnl" sz="1200" dirty="0"/>
                    </a:p>
                  </a:txBody>
                  <a:tcPr>
                    <a:solidFill>
                      <a:srgbClr val="CDD0D9"/>
                    </a:solidFill>
                  </a:tcPr>
                </a:tc>
              </a:tr>
              <a:tr h="320040">
                <a:tc vMerge="1">
                  <a:txBody>
                    <a:bodyPr/>
                    <a:lstStyle/>
                    <a:p>
                      <a:endParaRPr lang="es-ES_tradnl"/>
                    </a:p>
                  </a:txBody>
                  <a:tcPr/>
                </a:tc>
                <a:tc vMerge="1">
                  <a:txBody>
                    <a:bodyPr/>
                    <a:lstStyle/>
                    <a:p>
                      <a:endParaRPr lang="es-ES_tradnl"/>
                    </a:p>
                  </a:txBody>
                  <a:tcPr/>
                </a:tc>
                <a:tc>
                  <a:txBody>
                    <a:bodyPr/>
                    <a:lstStyle/>
                    <a:p>
                      <a:r>
                        <a:rPr lang="es-ES_tradnl" sz="1200" dirty="0" smtClean="0"/>
                        <a:t>Training Plan </a:t>
                      </a:r>
                      <a:r>
                        <a:rPr lang="es-ES_tradnl" sz="1200" dirty="0" err="1" smtClean="0"/>
                        <a:t>by</a:t>
                      </a:r>
                      <a:r>
                        <a:rPr lang="es-ES_tradnl" sz="1200" dirty="0" smtClean="0"/>
                        <a:t> office</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502920">
                <a:tc>
                  <a:txBody>
                    <a:bodyPr/>
                    <a:lstStyle/>
                    <a:p>
                      <a:r>
                        <a:rPr lang="es-ES_tradnl" sz="1200" kern="1200" baseline="0" dirty="0" smtClean="0">
                          <a:solidFill>
                            <a:schemeClr val="dk1"/>
                          </a:solidFill>
                          <a:latin typeface="+mn-lt"/>
                          <a:ea typeface="+mn-ea"/>
                          <a:cs typeface="+mn-cs"/>
                        </a:rPr>
                        <a:t>INT.CHU.1.2.02</a:t>
                      </a:r>
                      <a:endParaRPr lang="es-ES_tradnl" sz="1200" dirty="0"/>
                    </a:p>
                  </a:txBody>
                  <a:tcPr>
                    <a:solidFill>
                      <a:srgbClr val="CDD0D9"/>
                    </a:solidFill>
                  </a:tcPr>
                </a:tc>
                <a:tc>
                  <a:txBody>
                    <a:bodyPr/>
                    <a:lstStyle/>
                    <a:p>
                      <a:pPr rtl="0"/>
                      <a:r>
                        <a:rPr lang="en-US" sz="1200" dirty="0" smtClean="0"/>
                        <a:t>Design and implement training on design and management of cooperation projects for PDI</a:t>
                      </a:r>
                      <a:endParaRPr lang="es-ES_tradnl" sz="1200" dirty="0" smtClean="0"/>
                    </a:p>
                  </a:txBody>
                  <a:tcPr>
                    <a:solidFill>
                      <a:srgbClr val="CDD0D9"/>
                    </a:solidFill>
                  </a:tcPr>
                </a:tc>
                <a:tc>
                  <a:txBody>
                    <a:bodyPr/>
                    <a:lstStyle/>
                    <a:p>
                      <a:r>
                        <a:rPr lang="es-ES_tradnl" sz="1200" dirty="0" err="1" smtClean="0"/>
                        <a:t>Courses</a:t>
                      </a:r>
                      <a:r>
                        <a:rPr lang="es-ES_tradnl" sz="1200" dirty="0" smtClean="0"/>
                        <a:t> </a:t>
                      </a:r>
                      <a:r>
                        <a:rPr lang="es-ES_tradnl" sz="1200" dirty="0" err="1" smtClean="0"/>
                        <a:t>conducted</a:t>
                      </a:r>
                      <a:r>
                        <a:rPr lang="es-ES_tradnl" sz="1200" dirty="0" smtClean="0"/>
                        <a:t> </a:t>
                      </a:r>
                      <a:r>
                        <a:rPr lang="es-ES_tradnl" sz="1200" dirty="0" err="1" smtClean="0"/>
                        <a:t>annually</a:t>
                      </a:r>
                      <a:endParaRPr lang="es-ES_tradnl" sz="1200" dirty="0"/>
                    </a:p>
                  </a:txBody>
                  <a:tcPr>
                    <a:solidFill>
                      <a:srgbClr val="CDD0D9"/>
                    </a:solidFill>
                  </a:tcPr>
                </a:tc>
                <a:tc>
                  <a:txBody>
                    <a:bodyPr/>
                    <a:lstStyle/>
                    <a:p>
                      <a:r>
                        <a:rPr lang="es-ES_tradnl" sz="1200" dirty="0" smtClean="0"/>
                        <a:t>1</a:t>
                      </a:r>
                      <a:endParaRPr lang="es-ES_tradnl" sz="1200" dirty="0"/>
                    </a:p>
                  </a:txBody>
                  <a:tcPr>
                    <a:solidFill>
                      <a:srgbClr val="CDD0D9"/>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31747" name="7 Grupo"/>
          <p:cNvGrpSpPr>
            <a:grpSpLocks/>
          </p:cNvGrpSpPr>
          <p:nvPr/>
        </p:nvGrpSpPr>
        <p:grpSpPr bwMode="auto">
          <a:xfrm>
            <a:off x="0" y="0"/>
            <a:ext cx="1274763" cy="6858000"/>
            <a:chOff x="-31" y="0"/>
            <a:chExt cx="1275444" cy="6858002"/>
          </a:xfrm>
        </p:grpSpPr>
        <p:pic>
          <p:nvPicPr>
            <p:cNvPr id="31767"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31768"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graphicFrame>
        <p:nvGraphicFramePr>
          <p:cNvPr id="9" name="Table 8"/>
          <p:cNvGraphicFramePr>
            <a:graphicFrameLocks noGrp="1"/>
          </p:cNvGraphicFramePr>
          <p:nvPr/>
        </p:nvGraphicFramePr>
        <p:xfrm>
          <a:off x="1403350" y="2420938"/>
          <a:ext cx="7668346" cy="1193800"/>
        </p:xfrm>
        <a:graphic>
          <a:graphicData uri="http://schemas.openxmlformats.org/drawingml/2006/table">
            <a:tbl>
              <a:tblPr firstRow="1" bandRow="1">
                <a:tableStyleId>{5C22544A-7EE6-4342-B048-85BDC9FD1C3A}</a:tableStyleId>
              </a:tblPr>
              <a:tblGrid>
                <a:gridCol w="1194169"/>
                <a:gridCol w="3156142"/>
                <a:gridCol w="2739291"/>
                <a:gridCol w="578744"/>
              </a:tblGrid>
              <a:tr h="370840">
                <a:tc>
                  <a:txBody>
                    <a:bodyPr/>
                    <a:lstStyle/>
                    <a:p>
                      <a:r>
                        <a:rPr lang="es-ES_tradnl" sz="1200" dirty="0" err="1" smtClean="0"/>
                        <a:t>Code</a:t>
                      </a:r>
                      <a:endParaRPr lang="es-ES_tradnl" sz="1200" dirty="0"/>
                    </a:p>
                  </a:txBody>
                  <a:tcPr>
                    <a:solidFill>
                      <a:srgbClr val="657699"/>
                    </a:solidFill>
                  </a:tcPr>
                </a:tc>
                <a:tc>
                  <a:txBody>
                    <a:bodyPr/>
                    <a:lstStyle/>
                    <a:p>
                      <a:r>
                        <a:rPr lang="es-ES_tradnl" sz="1200" dirty="0" err="1" smtClean="0"/>
                        <a:t>Action</a:t>
                      </a:r>
                      <a:endParaRPr lang="es-ES_tradnl" sz="1200" dirty="0"/>
                    </a:p>
                  </a:txBody>
                  <a:tcPr>
                    <a:solidFill>
                      <a:srgbClr val="657699"/>
                    </a:solidFill>
                  </a:tcPr>
                </a:tc>
                <a:tc>
                  <a:txBody>
                    <a:bodyPr/>
                    <a:lstStyle/>
                    <a:p>
                      <a:r>
                        <a:rPr lang="es-ES_tradnl" sz="1200" dirty="0" err="1" smtClean="0"/>
                        <a:t>Indicator</a:t>
                      </a:r>
                      <a:endParaRPr lang="es-ES_tradnl" sz="1200" dirty="0"/>
                    </a:p>
                  </a:txBody>
                  <a:tcPr>
                    <a:solidFill>
                      <a:srgbClr val="657699"/>
                    </a:solidFill>
                  </a:tcPr>
                </a:tc>
                <a:tc>
                  <a:txBody>
                    <a:bodyPr/>
                    <a:lstStyle/>
                    <a:p>
                      <a:r>
                        <a:rPr lang="es-ES_tradnl" sz="1200" dirty="0" err="1" smtClean="0"/>
                        <a:t>Goal</a:t>
                      </a:r>
                      <a:endParaRPr lang="es-ES_tradnl" sz="1200" dirty="0"/>
                    </a:p>
                  </a:txBody>
                  <a:tcPr>
                    <a:solidFill>
                      <a:srgbClr val="65769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INT.CHU.2.1.01 	</a:t>
                      </a:r>
                    </a:p>
                    <a:p>
                      <a:endParaRPr lang="es-ES_tradnl" sz="1200" dirty="0"/>
                    </a:p>
                  </a:txBody>
                  <a:tcPr>
                    <a:solidFill>
                      <a:srgbClr val="CDD0D9"/>
                    </a:solidFill>
                  </a:tcPr>
                </a:tc>
                <a:tc>
                  <a:txBody>
                    <a:bodyPr/>
                    <a:lstStyle/>
                    <a:p>
                      <a:pPr rtl="0"/>
                      <a:r>
                        <a:rPr lang="es-ES_tradnl" sz="1200" dirty="0" err="1" smtClean="0"/>
                        <a:t>Clarify</a:t>
                      </a:r>
                      <a:r>
                        <a:rPr lang="es-ES_tradnl" sz="1200" dirty="0" smtClean="0"/>
                        <a:t> </a:t>
                      </a:r>
                      <a:r>
                        <a:rPr lang="es-ES_tradnl" sz="1200" dirty="0" err="1" smtClean="0"/>
                        <a:t>the</a:t>
                      </a:r>
                      <a:r>
                        <a:rPr lang="es-ES_tradnl" sz="1200" dirty="0" smtClean="0"/>
                        <a:t> </a:t>
                      </a:r>
                      <a:r>
                        <a:rPr lang="es-ES_tradnl" sz="1200" dirty="0" err="1" smtClean="0"/>
                        <a:t>mechanisms</a:t>
                      </a:r>
                      <a:r>
                        <a:rPr lang="es-ES_tradnl" sz="1200" dirty="0" smtClean="0"/>
                        <a:t> of </a:t>
                      </a:r>
                      <a:r>
                        <a:rPr lang="es-ES_tradnl" sz="1200" dirty="0" err="1" smtClean="0"/>
                        <a:t>recognition</a:t>
                      </a:r>
                      <a:r>
                        <a:rPr lang="es-ES_tradnl" sz="1200" dirty="0" smtClean="0"/>
                        <a:t> of </a:t>
                      </a:r>
                      <a:r>
                        <a:rPr lang="es-ES_tradnl" sz="1200" dirty="0" err="1" smtClean="0"/>
                        <a:t>activities</a:t>
                      </a:r>
                      <a:r>
                        <a:rPr lang="es-ES_tradnl" sz="1200" dirty="0" smtClean="0"/>
                        <a:t> </a:t>
                      </a:r>
                      <a:r>
                        <a:rPr lang="es-ES_tradnl" sz="1200" dirty="0" err="1" smtClean="0"/>
                        <a:t>related</a:t>
                      </a:r>
                      <a:r>
                        <a:rPr lang="es-ES_tradnl" sz="1200" dirty="0" smtClean="0"/>
                        <a:t> </a:t>
                      </a:r>
                      <a:r>
                        <a:rPr lang="es-ES_tradnl" sz="1200" dirty="0" err="1" smtClean="0"/>
                        <a:t>to</a:t>
                      </a:r>
                      <a:r>
                        <a:rPr lang="es-ES_tradnl" sz="1200" dirty="0" smtClean="0"/>
                        <a:t> </a:t>
                      </a:r>
                      <a:r>
                        <a:rPr lang="es-ES_tradnl" sz="1200" dirty="0" err="1" smtClean="0"/>
                        <a:t>internationalization</a:t>
                      </a:r>
                      <a:r>
                        <a:rPr lang="es-ES_tradnl" sz="1200" dirty="0" smtClean="0"/>
                        <a:t> </a:t>
                      </a:r>
                      <a:r>
                        <a:rPr lang="es-ES_tradnl" sz="1200" dirty="0" err="1" smtClean="0"/>
                        <a:t>for</a:t>
                      </a:r>
                      <a:r>
                        <a:rPr lang="es-ES_tradnl" sz="1200" dirty="0" smtClean="0"/>
                        <a:t> </a:t>
                      </a:r>
                      <a:r>
                        <a:rPr lang="es-ES_tradnl" sz="1200" dirty="0" err="1" smtClean="0"/>
                        <a:t>the</a:t>
                      </a:r>
                      <a:r>
                        <a:rPr lang="es-ES_tradnl" sz="1200" dirty="0" smtClean="0"/>
                        <a:t> PDI (POI) (</a:t>
                      </a:r>
                      <a:r>
                        <a:rPr lang="es-ES_tradnl" sz="1200" dirty="0" err="1" smtClean="0"/>
                        <a:t>eg</a:t>
                      </a:r>
                      <a:r>
                        <a:rPr lang="es-ES_tradnl" sz="1200" dirty="0" smtClean="0"/>
                        <a:t>, </a:t>
                      </a:r>
                      <a:r>
                        <a:rPr lang="es-ES_tradnl" sz="1200" dirty="0" err="1" smtClean="0"/>
                        <a:t>tutors</a:t>
                      </a:r>
                      <a:r>
                        <a:rPr lang="es-ES_tradnl"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solidFill>
                      <a:srgbClr val="CDD0D9"/>
                    </a:solidFill>
                  </a:tcPr>
                </a:tc>
                <a:tc>
                  <a:txBody>
                    <a:bodyPr/>
                    <a:lstStyle/>
                    <a:p>
                      <a:r>
                        <a:rPr lang="en-US" sz="1200" dirty="0" smtClean="0"/>
                        <a:t>Introduce in POI international recognition of activities POI</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bl>
          </a:graphicData>
        </a:graphic>
      </p:graphicFrame>
      <p:sp>
        <p:nvSpPr>
          <p:cNvPr id="10" name="Rectangle 5"/>
          <p:cNvSpPr>
            <a:spLocks noChangeArrowheads="1"/>
          </p:cNvSpPr>
          <p:nvPr/>
        </p:nvSpPr>
        <p:spPr bwMode="auto">
          <a:xfrm>
            <a:off x="1692275" y="692150"/>
            <a:ext cx="7451725" cy="1557338"/>
          </a:xfrm>
          <a:prstGeom prst="rect">
            <a:avLst/>
          </a:prstGeom>
          <a:noFill/>
          <a:ln w="9525">
            <a:noFill/>
            <a:miter lim="800000"/>
            <a:headEnd/>
            <a:tailEnd/>
          </a:ln>
        </p:spPr>
        <p:txBody>
          <a:bodyPr/>
          <a:lstStyle/>
          <a:p>
            <a:pPr marL="342900" indent="-342900" fontAlgn="auto">
              <a:spcBef>
                <a:spcPct val="20000"/>
              </a:spcBef>
              <a:spcAft>
                <a:spcPts val="0"/>
              </a:spcAft>
              <a:defRPr/>
            </a:pPr>
            <a:endParaRPr lang="en-US" sz="2000" dirty="0">
              <a:solidFill>
                <a:srgbClr val="003366"/>
              </a:solidFill>
              <a:latin typeface="+mn-lt"/>
              <a:cs typeface="+mn-cs"/>
            </a:endParaRPr>
          </a:p>
          <a:p>
            <a:pPr marL="514350" indent="-514350" algn="just" fontAlgn="auto">
              <a:spcBef>
                <a:spcPct val="20000"/>
              </a:spcBef>
              <a:spcAft>
                <a:spcPts val="0"/>
              </a:spcAft>
              <a:buFontTx/>
              <a:buAutoNum type="arabicPeriod" startAt="2"/>
              <a:defRPr/>
            </a:pPr>
            <a:r>
              <a:rPr lang="en-US" sz="2000" dirty="0">
                <a:solidFill>
                  <a:srgbClr val="003366"/>
                </a:solidFill>
                <a:latin typeface="+mn-lt"/>
                <a:cs typeface="+mn-cs"/>
              </a:rPr>
              <a:t>Ensure that the </a:t>
            </a:r>
            <a:r>
              <a:rPr lang="en-US" sz="2000" dirty="0" smtClean="0">
                <a:solidFill>
                  <a:srgbClr val="003366"/>
                </a:solidFill>
                <a:latin typeface="+mn-lt"/>
                <a:cs typeface="+mn-cs"/>
              </a:rPr>
              <a:t>staff</a:t>
            </a:r>
            <a:r>
              <a:rPr lang="en-US" sz="2000" dirty="0" smtClean="0">
                <a:solidFill>
                  <a:srgbClr val="003366"/>
                </a:solidFill>
                <a:latin typeface="+mn-lt"/>
                <a:cs typeface="+mn-cs"/>
              </a:rPr>
              <a:t> </a:t>
            </a:r>
            <a:r>
              <a:rPr lang="en-US" sz="2000" dirty="0">
                <a:solidFill>
                  <a:srgbClr val="003366"/>
                </a:solidFill>
                <a:latin typeface="+mn-lt"/>
                <a:cs typeface="+mn-cs"/>
              </a:rPr>
              <a:t>is compromised, and sufficiently motivated and supported</a:t>
            </a:r>
          </a:p>
          <a:p>
            <a:pPr marL="971550" lvl="1" indent="-514350" fontAlgn="auto">
              <a:spcBef>
                <a:spcPct val="20000"/>
              </a:spcBef>
              <a:spcAft>
                <a:spcPts val="0"/>
              </a:spcAft>
              <a:defRPr/>
            </a:pPr>
            <a:r>
              <a:rPr lang="en-US" sz="1600" dirty="0">
                <a:solidFill>
                  <a:srgbClr val="003366"/>
                </a:solidFill>
                <a:latin typeface="+mn-lt"/>
                <a:cs typeface="+mn-cs"/>
              </a:rPr>
              <a:t>2.1. Establish mechanisms for professional recognition.</a:t>
            </a:r>
          </a:p>
        </p:txBody>
      </p:sp>
      <p:sp>
        <p:nvSpPr>
          <p:cNvPr id="31766" name="7 Título"/>
          <p:cNvSpPr>
            <a:spLocks noGrp="1"/>
          </p:cNvSpPr>
          <p:nvPr>
            <p:ph type="ctrTitle"/>
          </p:nvPr>
        </p:nvSpPr>
        <p:spPr>
          <a:xfrm>
            <a:off x="2000250" y="285750"/>
            <a:ext cx="7058025" cy="500063"/>
          </a:xfrm>
        </p:spPr>
        <p:txBody>
          <a:bodyPr/>
          <a:lstStyle/>
          <a:p>
            <a:pPr algn="r"/>
            <a:r>
              <a:rPr lang="es-ES" sz="3600" b="1" smtClean="0">
                <a:solidFill>
                  <a:srgbClr val="C00000"/>
                </a:solidFill>
              </a:rPr>
              <a:t/>
            </a:r>
            <a:br>
              <a:rPr lang="es-ES" sz="3600" b="1" smtClean="0">
                <a:solidFill>
                  <a:srgbClr val="C00000"/>
                </a:solidFill>
              </a:rPr>
            </a:br>
            <a:r>
              <a:rPr lang="es-ES" sz="3600" b="1" smtClean="0">
                <a:solidFill>
                  <a:srgbClr val="C00000"/>
                </a:solidFill>
              </a:rPr>
              <a:t>A4. HUMAN RESSOURCES</a:t>
            </a:r>
            <a:br>
              <a:rPr lang="es-ES" sz="3600" b="1" smtClean="0">
                <a:solidFill>
                  <a:srgbClr val="C00000"/>
                </a:solidFill>
              </a:rPr>
            </a:br>
            <a:endParaRPr lang="es-ES" sz="36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827088" y="325438"/>
            <a:ext cx="7527925" cy="727075"/>
          </a:xfrm>
          <a:prstGeom prst="rect">
            <a:avLst/>
          </a:prstGeom>
          <a:noFill/>
          <a:ln w="9525">
            <a:noFill/>
            <a:miter lim="800000"/>
            <a:headEnd/>
            <a:tailEnd/>
          </a:ln>
        </p:spPr>
        <p:txBody>
          <a:bodyPr anchor="ctr"/>
          <a:lstStyle/>
          <a:p>
            <a:pPr algn="r"/>
            <a:r>
              <a:rPr lang="es-ES" sz="3200" b="1">
                <a:solidFill>
                  <a:srgbClr val="C00000"/>
                </a:solidFill>
                <a:latin typeface="Calibri" pitchFamily="34" charset="0"/>
              </a:rPr>
              <a:t>A5. ORGANISATION AND MANAGEMENT</a:t>
            </a:r>
          </a:p>
        </p:txBody>
      </p:sp>
      <p:sp>
        <p:nvSpPr>
          <p:cNvPr id="32771"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32772" name="7 Grupo"/>
          <p:cNvGrpSpPr>
            <a:grpSpLocks/>
          </p:cNvGrpSpPr>
          <p:nvPr/>
        </p:nvGrpSpPr>
        <p:grpSpPr bwMode="auto">
          <a:xfrm>
            <a:off x="142875" y="0"/>
            <a:ext cx="857250" cy="4857750"/>
            <a:chOff x="-31" y="0"/>
            <a:chExt cx="1275444" cy="6858002"/>
          </a:xfrm>
        </p:grpSpPr>
        <p:pic>
          <p:nvPicPr>
            <p:cNvPr id="32814"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32815"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7" name="Rectangle 5"/>
          <p:cNvSpPr>
            <a:spLocks noChangeArrowheads="1"/>
          </p:cNvSpPr>
          <p:nvPr/>
        </p:nvSpPr>
        <p:spPr bwMode="auto">
          <a:xfrm>
            <a:off x="1692275" y="792163"/>
            <a:ext cx="7451725" cy="5373687"/>
          </a:xfrm>
          <a:prstGeom prst="rect">
            <a:avLst/>
          </a:prstGeom>
          <a:noFill/>
          <a:ln w="9525">
            <a:noFill/>
            <a:miter lim="800000"/>
            <a:headEnd/>
            <a:tailEnd/>
          </a:ln>
        </p:spPr>
        <p:txBody>
          <a:bodyPr/>
          <a:lstStyle/>
          <a:p>
            <a:pPr marL="342900" indent="-342900" fontAlgn="auto">
              <a:spcBef>
                <a:spcPct val="20000"/>
              </a:spcBef>
              <a:spcAft>
                <a:spcPts val="0"/>
              </a:spcAft>
              <a:defRPr/>
            </a:pPr>
            <a:endParaRPr lang="en-US" sz="2000" dirty="0">
              <a:solidFill>
                <a:srgbClr val="003366"/>
              </a:solidFill>
              <a:latin typeface="+mn-lt"/>
              <a:cs typeface="+mn-cs"/>
            </a:endParaRPr>
          </a:p>
          <a:p>
            <a:pPr marL="514350" indent="-514350" fontAlgn="auto">
              <a:spcBef>
                <a:spcPct val="20000"/>
              </a:spcBef>
              <a:spcAft>
                <a:spcPts val="0"/>
              </a:spcAft>
              <a:buFontTx/>
              <a:buAutoNum type="arabicPeriod"/>
              <a:defRPr/>
            </a:pPr>
            <a:r>
              <a:rPr lang="en-US" sz="2000" dirty="0">
                <a:solidFill>
                  <a:schemeClr val="tx2">
                    <a:lumMod val="75000"/>
                  </a:schemeClr>
                </a:solidFill>
                <a:latin typeface="+mn-lt"/>
                <a:cs typeface="+mn-cs"/>
              </a:rPr>
              <a:t>Getting an </a:t>
            </a:r>
            <a:r>
              <a:rPr lang="en-US" sz="2000" dirty="0" err="1">
                <a:solidFill>
                  <a:schemeClr val="tx2">
                    <a:lumMod val="75000"/>
                  </a:schemeClr>
                </a:solidFill>
                <a:latin typeface="+mn-lt"/>
                <a:cs typeface="+mn-cs"/>
              </a:rPr>
              <a:t>organisation</a:t>
            </a:r>
            <a:r>
              <a:rPr lang="en-US" sz="2000" dirty="0">
                <a:solidFill>
                  <a:schemeClr val="tx2">
                    <a:lumMod val="75000"/>
                  </a:schemeClr>
                </a:solidFill>
                <a:latin typeface="+mn-lt"/>
                <a:cs typeface="+mn-cs"/>
              </a:rPr>
              <a:t> fully adapted to the </a:t>
            </a:r>
            <a:r>
              <a:rPr lang="en-US" sz="2000" dirty="0" err="1">
                <a:solidFill>
                  <a:schemeClr val="tx2">
                    <a:lumMod val="75000"/>
                  </a:schemeClr>
                </a:solidFill>
                <a:latin typeface="+mn-lt"/>
                <a:cs typeface="+mn-cs"/>
              </a:rPr>
              <a:t>internationalisation</a:t>
            </a:r>
            <a:r>
              <a:rPr lang="en-US" sz="2000" dirty="0">
                <a:solidFill>
                  <a:schemeClr val="tx2">
                    <a:lumMod val="75000"/>
                  </a:schemeClr>
                </a:solidFill>
                <a:latin typeface="+mn-lt"/>
                <a:cs typeface="+mn-cs"/>
              </a:rPr>
              <a:t> through a structure, a system of communication and a common foreign policy</a:t>
            </a:r>
          </a:p>
          <a:p>
            <a:pPr marL="971550" lvl="1" indent="-514350" fontAlgn="auto">
              <a:spcBef>
                <a:spcPct val="20000"/>
              </a:spcBef>
              <a:spcAft>
                <a:spcPts val="0"/>
              </a:spcAft>
              <a:defRPr/>
            </a:pPr>
            <a:r>
              <a:rPr lang="en-US" sz="1600" dirty="0">
                <a:solidFill>
                  <a:schemeClr val="tx2">
                    <a:lumMod val="75000"/>
                  </a:schemeClr>
                </a:solidFill>
                <a:latin typeface="+mn-lt"/>
                <a:cs typeface="+mn-cs"/>
              </a:rPr>
              <a:t>1.1.  Get fast and efficient management using strategic planning system.</a:t>
            </a:r>
          </a:p>
        </p:txBody>
      </p:sp>
      <p:graphicFrame>
        <p:nvGraphicFramePr>
          <p:cNvPr id="8" name="Table 7"/>
          <p:cNvGraphicFramePr>
            <a:graphicFrameLocks noGrp="1"/>
          </p:cNvGraphicFramePr>
          <p:nvPr/>
        </p:nvGraphicFramePr>
        <p:xfrm>
          <a:off x="1368425" y="2484438"/>
          <a:ext cx="7668346" cy="4257040"/>
        </p:xfrm>
        <a:graphic>
          <a:graphicData uri="http://schemas.openxmlformats.org/drawingml/2006/table">
            <a:tbl>
              <a:tblPr firstRow="1" bandRow="1">
                <a:tableStyleId>{5C22544A-7EE6-4342-B048-85BDC9FD1C3A}</a:tableStyleId>
              </a:tblPr>
              <a:tblGrid>
                <a:gridCol w="1194169"/>
                <a:gridCol w="3156142"/>
                <a:gridCol w="2739291"/>
                <a:gridCol w="578744"/>
              </a:tblGrid>
              <a:tr h="370840">
                <a:tc>
                  <a:txBody>
                    <a:bodyPr/>
                    <a:lstStyle/>
                    <a:p>
                      <a:r>
                        <a:rPr lang="es-ES_tradnl" sz="1200" dirty="0" err="1" smtClean="0"/>
                        <a:t>Code</a:t>
                      </a:r>
                      <a:endParaRPr lang="es-ES_tradnl" sz="1200" dirty="0"/>
                    </a:p>
                  </a:txBody>
                  <a:tcPr>
                    <a:solidFill>
                      <a:srgbClr val="657699"/>
                    </a:solidFill>
                  </a:tcPr>
                </a:tc>
                <a:tc>
                  <a:txBody>
                    <a:bodyPr/>
                    <a:lstStyle/>
                    <a:p>
                      <a:r>
                        <a:rPr lang="es-ES_tradnl" sz="1200" dirty="0" err="1" smtClean="0"/>
                        <a:t>Action</a:t>
                      </a:r>
                      <a:endParaRPr lang="es-ES_tradnl" sz="1200" dirty="0"/>
                    </a:p>
                  </a:txBody>
                  <a:tcPr>
                    <a:solidFill>
                      <a:srgbClr val="657699"/>
                    </a:solidFill>
                  </a:tcPr>
                </a:tc>
                <a:tc>
                  <a:txBody>
                    <a:bodyPr/>
                    <a:lstStyle/>
                    <a:p>
                      <a:r>
                        <a:rPr lang="es-ES_tradnl" sz="1200" dirty="0" err="1" smtClean="0"/>
                        <a:t>Indicator</a:t>
                      </a:r>
                      <a:endParaRPr lang="es-ES_tradnl" sz="1200" dirty="0"/>
                    </a:p>
                  </a:txBody>
                  <a:tcPr>
                    <a:solidFill>
                      <a:srgbClr val="657699"/>
                    </a:solidFill>
                  </a:tcPr>
                </a:tc>
                <a:tc>
                  <a:txBody>
                    <a:bodyPr/>
                    <a:lstStyle/>
                    <a:p>
                      <a:r>
                        <a:rPr lang="es-ES_tradnl" sz="1200" dirty="0" err="1" smtClean="0"/>
                        <a:t>Goal</a:t>
                      </a:r>
                      <a:endParaRPr lang="es-ES_tradnl" sz="1200" dirty="0"/>
                    </a:p>
                  </a:txBody>
                  <a:tcPr>
                    <a:solidFill>
                      <a:srgbClr val="65769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INT.GES.1.1.01 	</a:t>
                      </a:r>
                    </a:p>
                    <a:p>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Design and create a mobility</a:t>
                      </a:r>
                      <a:r>
                        <a:rPr lang="en-US" sz="1200" baseline="0" dirty="0" smtClean="0"/>
                        <a:t> </a:t>
                      </a:r>
                      <a:r>
                        <a:rPr lang="en-US" sz="1200" dirty="0" smtClean="0"/>
                        <a:t>and international relations, office with defined roles, to manage programs and support the Vice President and the centers</a:t>
                      </a:r>
                    </a:p>
                  </a:txBody>
                  <a:tcPr>
                    <a:solidFill>
                      <a:srgbClr val="CDD0D9"/>
                    </a:solidFill>
                  </a:tcPr>
                </a:tc>
                <a:tc>
                  <a:txBody>
                    <a:bodyPr/>
                    <a:lstStyle/>
                    <a:p>
                      <a:r>
                        <a:rPr lang="en-US" sz="1200" dirty="0" smtClean="0"/>
                        <a:t>Mobility</a:t>
                      </a:r>
                      <a:r>
                        <a:rPr lang="en-US" sz="1200" baseline="0" dirty="0" smtClean="0"/>
                        <a:t> </a:t>
                      </a:r>
                      <a:r>
                        <a:rPr lang="en-US" sz="1200" dirty="0" smtClean="0"/>
                        <a:t>and International Relations  Office created</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502920">
                <a:tc>
                  <a:txBody>
                    <a:bodyPr/>
                    <a:lstStyle/>
                    <a:p>
                      <a:r>
                        <a:rPr lang="es-ES_tradnl" sz="1200" kern="1200" baseline="0" dirty="0" smtClean="0">
                          <a:solidFill>
                            <a:schemeClr val="dk1"/>
                          </a:solidFill>
                          <a:latin typeface="+mn-lt"/>
                          <a:ea typeface="+mn-ea"/>
                          <a:cs typeface="+mn-cs"/>
                        </a:rPr>
                        <a:t>INT. GES.1.1.02</a:t>
                      </a:r>
                      <a:endParaRPr lang="es-ES_tradnl" sz="1200" dirty="0"/>
                    </a:p>
                  </a:txBody>
                  <a:tcPr>
                    <a:solidFill>
                      <a:srgbClr val="CDD0D9"/>
                    </a:solidFill>
                  </a:tcPr>
                </a:tc>
                <a:tc>
                  <a:txBody>
                    <a:bodyPr/>
                    <a:lstStyle/>
                    <a:p>
                      <a:pPr rtl="0"/>
                      <a:r>
                        <a:rPr lang="en-US" sz="1200" dirty="0" smtClean="0"/>
                        <a:t>Design and create an office for cooperation, to support all activities in this area</a:t>
                      </a:r>
                      <a:endParaRPr lang="es-ES_tradnl" sz="1200" dirty="0" smtClean="0"/>
                    </a:p>
                  </a:txBody>
                  <a:tcPr>
                    <a:solidFill>
                      <a:srgbClr val="CDD0D9"/>
                    </a:solidFill>
                  </a:tcPr>
                </a:tc>
                <a:tc>
                  <a:txBody>
                    <a:bodyPr/>
                    <a:lstStyle/>
                    <a:p>
                      <a:r>
                        <a:rPr lang="es-ES_tradnl" sz="1200" dirty="0" err="1" smtClean="0"/>
                        <a:t>Cooperation</a:t>
                      </a:r>
                      <a:r>
                        <a:rPr lang="es-ES_tradnl" sz="1200" dirty="0" smtClean="0"/>
                        <a:t> Office </a:t>
                      </a:r>
                      <a:r>
                        <a:rPr lang="es-ES_tradnl" sz="1200" dirty="0" err="1" smtClean="0"/>
                        <a:t>created</a:t>
                      </a:r>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Yes</a:t>
                      </a:r>
                    </a:p>
                    <a:p>
                      <a:endParaRPr lang="es-ES_tradnl" sz="1200" dirty="0"/>
                    </a:p>
                  </a:txBody>
                  <a:tcPr>
                    <a:solidFill>
                      <a:srgbClr val="CDD0D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 GES.1.1.03</a:t>
                      </a:r>
                      <a:endParaRPr lang="es-ES_tradnl" sz="1200" dirty="0" smtClean="0"/>
                    </a:p>
                  </a:txBody>
                  <a:tcPr>
                    <a:solidFill>
                      <a:srgbClr val="CDD0D9"/>
                    </a:solidFill>
                  </a:tcPr>
                </a:tc>
                <a:tc>
                  <a:txBody>
                    <a:bodyPr/>
                    <a:lstStyle/>
                    <a:p>
                      <a:pPr rtl="0"/>
                      <a:r>
                        <a:rPr lang="en-US" sz="1200" dirty="0" smtClean="0"/>
                        <a:t>Strengthen the Academic Committee of International Relations by providing it with a regulation which establishes its functions and composition.</a:t>
                      </a:r>
                      <a:endParaRPr lang="es-ES_tradnl" sz="1200" dirty="0" smtClean="0"/>
                    </a:p>
                  </a:txBody>
                  <a:tcPr>
                    <a:solidFill>
                      <a:srgbClr val="CDD0D9"/>
                    </a:solidFill>
                  </a:tcPr>
                </a:tc>
                <a:tc>
                  <a:txBody>
                    <a:bodyPr/>
                    <a:lstStyle/>
                    <a:p>
                      <a:r>
                        <a:rPr lang="es-ES_tradnl" sz="1200" dirty="0" err="1" smtClean="0"/>
                        <a:t>Regulations</a:t>
                      </a:r>
                      <a:r>
                        <a:rPr lang="es-ES_tradnl" sz="1200" dirty="0" smtClean="0"/>
                        <a:t> </a:t>
                      </a:r>
                      <a:r>
                        <a:rPr lang="es-ES_tradnl" sz="1200" dirty="0" err="1" smtClean="0"/>
                        <a:t>established</a:t>
                      </a:r>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Yes</a:t>
                      </a:r>
                    </a:p>
                    <a:p>
                      <a:endParaRPr lang="es-ES_tradnl" sz="1200" dirty="0"/>
                    </a:p>
                  </a:txBody>
                  <a:tcPr>
                    <a:solidFill>
                      <a:srgbClr val="CDD0D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 GES.1.1.04</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dirty="0" smtClean="0"/>
                    </a:p>
                  </a:txBody>
                  <a:tcPr>
                    <a:solidFill>
                      <a:srgbClr val="CDD0D9"/>
                    </a:solidFill>
                  </a:tcPr>
                </a:tc>
                <a:tc>
                  <a:txBody>
                    <a:bodyPr/>
                    <a:lstStyle/>
                    <a:p>
                      <a:pPr rtl="0"/>
                      <a:r>
                        <a:rPr lang="en-US" sz="1200" dirty="0" smtClean="0"/>
                        <a:t>Redefine the powers and composition of the Partnership and provide it with a new regulation establishing their functions.</a:t>
                      </a:r>
                      <a:endParaRPr lang="es-ES_tradnl" sz="1200" dirty="0" smtClean="0"/>
                    </a:p>
                  </a:txBody>
                  <a:tcPr>
                    <a:solidFill>
                      <a:srgbClr val="CDD0D9"/>
                    </a:solidFill>
                  </a:tcPr>
                </a:tc>
                <a:tc>
                  <a:txBody>
                    <a:bodyPr/>
                    <a:lstStyle/>
                    <a:p>
                      <a:r>
                        <a:rPr lang="es-ES_tradnl" sz="1200" dirty="0" err="1" smtClean="0"/>
                        <a:t>Regulations</a:t>
                      </a:r>
                      <a:r>
                        <a:rPr lang="es-ES_tradnl" sz="1200" dirty="0" smtClean="0"/>
                        <a:t> </a:t>
                      </a:r>
                      <a:r>
                        <a:rPr lang="es-ES_tradnl" sz="1200" dirty="0" err="1" smtClean="0"/>
                        <a:t>established</a:t>
                      </a:r>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Yes</a:t>
                      </a:r>
                    </a:p>
                    <a:p>
                      <a:endParaRPr lang="es-ES_tradnl" sz="1200" dirty="0"/>
                    </a:p>
                  </a:txBody>
                  <a:tcPr>
                    <a:solidFill>
                      <a:srgbClr val="CDD0D9"/>
                    </a:solidFill>
                  </a:tcPr>
                </a:tc>
              </a:tr>
              <a:tr h="2514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 GES.1.1.05</a:t>
                      </a:r>
                      <a:endParaRPr lang="es-ES_tradnl" sz="1200" dirty="0" smtClean="0"/>
                    </a:p>
                  </a:txBody>
                  <a:tcPr>
                    <a:solidFill>
                      <a:srgbClr val="CDD0D9"/>
                    </a:solidFill>
                  </a:tcPr>
                </a:tc>
                <a:tc rowSpan="2">
                  <a:txBody>
                    <a:bodyPr/>
                    <a:lstStyle/>
                    <a:p>
                      <a:pPr rtl="0"/>
                      <a:r>
                        <a:rPr lang="en-US" sz="1200" dirty="0" smtClean="0"/>
                        <a:t>Manage and monitor centrally funded cooperative projects</a:t>
                      </a:r>
                      <a:endParaRPr lang="es-ES_tradnl" sz="1200" dirty="0" smtClean="0"/>
                    </a:p>
                  </a:txBody>
                  <a:tcPr>
                    <a:solidFill>
                      <a:srgbClr val="CDD0D9"/>
                    </a:solidFill>
                  </a:tcPr>
                </a:tc>
                <a:tc>
                  <a:txBody>
                    <a:bodyPr/>
                    <a:lstStyle/>
                    <a:p>
                      <a:r>
                        <a:rPr lang="en-US" sz="1200" dirty="0" smtClean="0"/>
                        <a:t>% of</a:t>
                      </a:r>
                      <a:r>
                        <a:rPr lang="en-US" sz="1200" baseline="0" dirty="0" smtClean="0"/>
                        <a:t> c</a:t>
                      </a:r>
                      <a:r>
                        <a:rPr lang="en-US" sz="1200" dirty="0" smtClean="0"/>
                        <a:t>ooperation projects centrally managed with</a:t>
                      </a:r>
                      <a:r>
                        <a:rPr lang="en-US" sz="1200" baseline="0" dirty="0" smtClean="0"/>
                        <a:t> </a:t>
                      </a:r>
                      <a:r>
                        <a:rPr lang="en-US" sz="1200" dirty="0" smtClean="0"/>
                        <a:t>regional financing</a:t>
                      </a:r>
                      <a:endParaRPr lang="es-ES_tradnl" sz="1200" dirty="0"/>
                    </a:p>
                  </a:txBody>
                  <a:tcPr>
                    <a:solidFill>
                      <a:srgbClr val="CDD0D9"/>
                    </a:solidFill>
                  </a:tcPr>
                </a:tc>
                <a:tc>
                  <a:txBody>
                    <a:bodyPr/>
                    <a:lstStyle/>
                    <a:p>
                      <a:r>
                        <a:rPr lang="es-ES_tradnl" sz="1200" dirty="0" smtClean="0"/>
                        <a:t>100%</a:t>
                      </a:r>
                      <a:endParaRPr lang="es-ES_tradnl" sz="1200" dirty="0"/>
                    </a:p>
                  </a:txBody>
                  <a:tcPr>
                    <a:solidFill>
                      <a:srgbClr val="CDD0D9"/>
                    </a:solidFill>
                  </a:tcPr>
                </a:tc>
              </a:tr>
              <a:tr h="251460">
                <a:tc vMerge="1">
                  <a:txBody>
                    <a:bodyPr/>
                    <a:lstStyle/>
                    <a:p>
                      <a:endParaRPr lang="es-ES_tradnl"/>
                    </a:p>
                  </a:txBody>
                  <a:tcPr/>
                </a:tc>
                <a:tc vMerge="1">
                  <a:txBody>
                    <a:bodyPr/>
                    <a:lstStyle/>
                    <a:p>
                      <a:endParaRPr lang="es-ES_tradnl"/>
                    </a:p>
                  </a:txBody>
                  <a:tcPr/>
                </a:tc>
                <a:tc>
                  <a:txBody>
                    <a:bodyPr/>
                    <a:lstStyle/>
                    <a:p>
                      <a:r>
                        <a:rPr lang="en-US" sz="1200" dirty="0" smtClean="0"/>
                        <a:t>% of cooperation projects with state funding or other with centralized tracking</a:t>
                      </a:r>
                      <a:endParaRPr lang="es-ES_tradnl" sz="1200" dirty="0"/>
                    </a:p>
                  </a:txBody>
                  <a:tcPr>
                    <a:solidFill>
                      <a:srgbClr val="CDD0D9"/>
                    </a:solidFill>
                  </a:tcPr>
                </a:tc>
                <a:tc>
                  <a:txBody>
                    <a:bodyPr/>
                    <a:lstStyle/>
                    <a:p>
                      <a:r>
                        <a:rPr lang="es-ES_tradnl" sz="1200" dirty="0" smtClean="0"/>
                        <a:t>100%</a:t>
                      </a:r>
                      <a:endParaRPr lang="es-ES_tradnl" sz="1200" dirty="0"/>
                    </a:p>
                  </a:txBody>
                  <a:tcPr>
                    <a:solidFill>
                      <a:srgbClr val="CDD0D9"/>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220788" y="115888"/>
            <a:ext cx="7527925" cy="727075"/>
          </a:xfrm>
          <a:prstGeom prst="rect">
            <a:avLst/>
          </a:prstGeom>
          <a:noFill/>
          <a:ln w="9525">
            <a:noFill/>
            <a:miter lim="800000"/>
            <a:headEnd/>
            <a:tailEnd/>
          </a:ln>
        </p:spPr>
        <p:txBody>
          <a:bodyPr anchor="ctr"/>
          <a:lstStyle/>
          <a:p>
            <a:pPr algn="r"/>
            <a:r>
              <a:rPr lang="es-ES" sz="3200" b="1">
                <a:solidFill>
                  <a:srgbClr val="C00000"/>
                </a:solidFill>
                <a:latin typeface="Calibri" pitchFamily="34" charset="0"/>
              </a:rPr>
              <a:t>A6. SOCIAL COMMUNICATION, IMPLICATION AND PROMOTION</a:t>
            </a:r>
          </a:p>
        </p:txBody>
      </p:sp>
      <p:sp>
        <p:nvSpPr>
          <p:cNvPr id="33795" name="Rectangle 5"/>
          <p:cNvSpPr>
            <a:spLocks noChangeArrowheads="1"/>
          </p:cNvSpPr>
          <p:nvPr/>
        </p:nvSpPr>
        <p:spPr bwMode="auto">
          <a:xfrm>
            <a:off x="1654175" y="14843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33796" name="7 Grupo"/>
          <p:cNvGrpSpPr>
            <a:grpSpLocks/>
          </p:cNvGrpSpPr>
          <p:nvPr/>
        </p:nvGrpSpPr>
        <p:grpSpPr bwMode="auto">
          <a:xfrm>
            <a:off x="0" y="0"/>
            <a:ext cx="1274763" cy="6858000"/>
            <a:chOff x="-31" y="0"/>
            <a:chExt cx="1275444" cy="6858002"/>
          </a:xfrm>
        </p:grpSpPr>
        <p:pic>
          <p:nvPicPr>
            <p:cNvPr id="33836"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33837"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7" name="Rectangle 5"/>
          <p:cNvSpPr>
            <a:spLocks noChangeArrowheads="1"/>
          </p:cNvSpPr>
          <p:nvPr/>
        </p:nvSpPr>
        <p:spPr bwMode="auto">
          <a:xfrm>
            <a:off x="1547813" y="476250"/>
            <a:ext cx="7451725" cy="1584325"/>
          </a:xfrm>
          <a:prstGeom prst="rect">
            <a:avLst/>
          </a:prstGeom>
          <a:noFill/>
          <a:ln w="9525">
            <a:noFill/>
            <a:miter lim="800000"/>
            <a:headEnd/>
            <a:tailEnd/>
          </a:ln>
        </p:spPr>
        <p:txBody>
          <a:bodyPr/>
          <a:lstStyle/>
          <a:p>
            <a:pPr marL="342900" indent="-342900" fontAlgn="auto">
              <a:spcBef>
                <a:spcPct val="20000"/>
              </a:spcBef>
              <a:spcAft>
                <a:spcPts val="0"/>
              </a:spcAft>
              <a:defRPr/>
            </a:pPr>
            <a:endParaRPr lang="en-US" sz="2000" dirty="0">
              <a:solidFill>
                <a:srgbClr val="003366"/>
              </a:solidFill>
              <a:latin typeface="+mn-lt"/>
              <a:cs typeface="+mn-cs"/>
            </a:endParaRPr>
          </a:p>
          <a:p>
            <a:pPr marL="514350" indent="-514350" fontAlgn="auto">
              <a:spcBef>
                <a:spcPct val="20000"/>
              </a:spcBef>
              <a:spcAft>
                <a:spcPts val="0"/>
              </a:spcAft>
              <a:buFontTx/>
              <a:buAutoNum type="arabicPeriod"/>
              <a:defRPr/>
            </a:pPr>
            <a:r>
              <a:rPr lang="en-US" sz="2000" dirty="0">
                <a:solidFill>
                  <a:schemeClr val="tx2">
                    <a:lumMod val="75000"/>
                  </a:schemeClr>
                </a:solidFill>
                <a:latin typeface="+mn-lt"/>
                <a:cs typeface="+mn-cs"/>
              </a:rPr>
              <a:t>Improving communication and visibility of the University's international image</a:t>
            </a:r>
          </a:p>
          <a:p>
            <a:pPr marL="971550" lvl="1" indent="-514350" fontAlgn="auto">
              <a:spcBef>
                <a:spcPct val="20000"/>
              </a:spcBef>
              <a:spcAft>
                <a:spcPts val="0"/>
              </a:spcAft>
              <a:defRPr/>
            </a:pPr>
            <a:r>
              <a:rPr lang="en-US" sz="1600" dirty="0">
                <a:solidFill>
                  <a:schemeClr val="tx2">
                    <a:lumMod val="75000"/>
                  </a:schemeClr>
                </a:solidFill>
                <a:latin typeface="+mn-lt"/>
                <a:cs typeface="+mn-cs"/>
              </a:rPr>
              <a:t>1.1. Projecting international image of the UA as a benchmark of quality and excellence.</a:t>
            </a:r>
          </a:p>
        </p:txBody>
      </p:sp>
      <p:graphicFrame>
        <p:nvGraphicFramePr>
          <p:cNvPr id="8" name="Table 7"/>
          <p:cNvGraphicFramePr>
            <a:graphicFrameLocks noGrp="1"/>
          </p:cNvGraphicFramePr>
          <p:nvPr/>
        </p:nvGraphicFramePr>
        <p:xfrm>
          <a:off x="1368425" y="2060575"/>
          <a:ext cx="7668346" cy="4759960"/>
        </p:xfrm>
        <a:graphic>
          <a:graphicData uri="http://schemas.openxmlformats.org/drawingml/2006/table">
            <a:tbl>
              <a:tblPr firstRow="1" bandRow="1">
                <a:tableStyleId>{5C22544A-7EE6-4342-B048-85BDC9FD1C3A}</a:tableStyleId>
              </a:tblPr>
              <a:tblGrid>
                <a:gridCol w="1194169"/>
                <a:gridCol w="3156142"/>
                <a:gridCol w="2739291"/>
                <a:gridCol w="578744"/>
              </a:tblGrid>
              <a:tr h="370840">
                <a:tc>
                  <a:txBody>
                    <a:bodyPr/>
                    <a:lstStyle/>
                    <a:p>
                      <a:r>
                        <a:rPr lang="es-ES_tradnl" sz="1200" dirty="0" err="1" smtClean="0"/>
                        <a:t>Code</a:t>
                      </a:r>
                      <a:endParaRPr lang="es-ES_tradnl" sz="1200" dirty="0"/>
                    </a:p>
                  </a:txBody>
                  <a:tcPr>
                    <a:solidFill>
                      <a:srgbClr val="657699"/>
                    </a:solidFill>
                  </a:tcPr>
                </a:tc>
                <a:tc>
                  <a:txBody>
                    <a:bodyPr/>
                    <a:lstStyle/>
                    <a:p>
                      <a:r>
                        <a:rPr lang="es-ES_tradnl" sz="1200" dirty="0" err="1" smtClean="0"/>
                        <a:t>Action</a:t>
                      </a:r>
                      <a:endParaRPr lang="es-ES_tradnl" sz="1200" dirty="0"/>
                    </a:p>
                  </a:txBody>
                  <a:tcPr>
                    <a:solidFill>
                      <a:srgbClr val="657699"/>
                    </a:solidFill>
                  </a:tcPr>
                </a:tc>
                <a:tc>
                  <a:txBody>
                    <a:bodyPr/>
                    <a:lstStyle/>
                    <a:p>
                      <a:r>
                        <a:rPr lang="es-ES_tradnl" sz="1200" dirty="0" err="1" smtClean="0"/>
                        <a:t>Indicator</a:t>
                      </a:r>
                      <a:endParaRPr lang="es-ES_tradnl" sz="1200" dirty="0"/>
                    </a:p>
                  </a:txBody>
                  <a:tcPr>
                    <a:solidFill>
                      <a:srgbClr val="657699"/>
                    </a:solidFill>
                  </a:tcPr>
                </a:tc>
                <a:tc>
                  <a:txBody>
                    <a:bodyPr/>
                    <a:lstStyle/>
                    <a:p>
                      <a:r>
                        <a:rPr lang="es-ES_tradnl" sz="1200" dirty="0" err="1" smtClean="0"/>
                        <a:t>Goal</a:t>
                      </a:r>
                      <a:endParaRPr lang="es-ES_tradnl" sz="1200" dirty="0"/>
                    </a:p>
                  </a:txBody>
                  <a:tcPr>
                    <a:solidFill>
                      <a:srgbClr val="65769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INT.COM.1.1.01 	</a:t>
                      </a:r>
                    </a:p>
                    <a:p>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Dissemination</a:t>
                      </a:r>
                      <a:r>
                        <a:rPr lang="en-US" sz="1200" baseline="0" dirty="0" smtClean="0"/>
                        <a:t> of  mobility activities </a:t>
                      </a:r>
                      <a:r>
                        <a:rPr lang="en-US" sz="1200" dirty="0" smtClean="0"/>
                        <a:t>and other  international activities carried out by the UA</a:t>
                      </a:r>
                      <a:r>
                        <a:rPr lang="en-US" sz="1200" baseline="0" dirty="0" smtClean="0"/>
                        <a:t> </a:t>
                      </a:r>
                      <a:r>
                        <a:rPr lang="en-US" sz="1200" dirty="0" smtClean="0"/>
                        <a:t>in the UA itself and in our environment aimed at attracting new students</a:t>
                      </a:r>
                    </a:p>
                  </a:txBody>
                  <a:tcPr>
                    <a:solidFill>
                      <a:srgbClr val="CDD0D9"/>
                    </a:solidFill>
                  </a:tcPr>
                </a:tc>
                <a:tc>
                  <a:txBody>
                    <a:bodyPr/>
                    <a:lstStyle/>
                    <a:p>
                      <a:r>
                        <a:rPr lang="en-US" sz="1200" dirty="0" smtClean="0"/>
                        <a:t>Include information about international activities carried out by the UA in the briefings that are made to institutes in the province</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251460">
                <a:tc rowSpan="2">
                  <a:txBody>
                    <a:bodyPr/>
                    <a:lstStyle/>
                    <a:p>
                      <a:r>
                        <a:rPr lang="es-ES_tradnl" sz="1200" kern="1200" baseline="0" dirty="0" smtClean="0">
                          <a:solidFill>
                            <a:schemeClr val="dk1"/>
                          </a:solidFill>
                          <a:latin typeface="+mn-lt"/>
                          <a:ea typeface="+mn-ea"/>
                          <a:cs typeface="+mn-cs"/>
                        </a:rPr>
                        <a:t>INT. COM.1.1.02</a:t>
                      </a:r>
                      <a:endParaRPr lang="es-ES_tradnl" sz="1200" dirty="0"/>
                    </a:p>
                  </a:txBody>
                  <a:tcPr>
                    <a:solidFill>
                      <a:srgbClr val="CDD0D9"/>
                    </a:solidFill>
                  </a:tcPr>
                </a:tc>
                <a:tc rowSpan="2">
                  <a:txBody>
                    <a:bodyPr/>
                    <a:lstStyle/>
                    <a:p>
                      <a:pPr rtl="0"/>
                      <a:r>
                        <a:rPr lang="en-US" sz="1200" dirty="0" smtClean="0"/>
                        <a:t>Establish mechanisms and develop materials for dissemination of teaching and research activities of the UA</a:t>
                      </a:r>
                      <a:endParaRPr lang="es-ES_tradnl" sz="1200" dirty="0" smtClean="0"/>
                    </a:p>
                  </a:txBody>
                  <a:tcPr>
                    <a:solidFill>
                      <a:srgbClr val="CDD0D9"/>
                    </a:solidFill>
                  </a:tcPr>
                </a:tc>
                <a:tc>
                  <a:txBody>
                    <a:bodyPr/>
                    <a:lstStyle/>
                    <a:p>
                      <a:r>
                        <a:rPr lang="en-US" sz="1200" dirty="0" smtClean="0"/>
                        <a:t>Preparation of written material in different languages ​​with information on studies and research offer</a:t>
                      </a:r>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Yes</a:t>
                      </a:r>
                    </a:p>
                    <a:p>
                      <a:endParaRPr lang="es-ES_tradnl" sz="1200" dirty="0"/>
                    </a:p>
                  </a:txBody>
                  <a:tcPr>
                    <a:solidFill>
                      <a:srgbClr val="CDD0D9"/>
                    </a:solidFill>
                  </a:tcPr>
                </a:tc>
              </a:tr>
              <a:tr h="251460">
                <a:tc vMerge="1">
                  <a:txBody>
                    <a:bodyPr/>
                    <a:lstStyle/>
                    <a:p>
                      <a:endParaRPr lang="es-ES_tradnl"/>
                    </a:p>
                  </a:txBody>
                  <a:tcPr/>
                </a:tc>
                <a:tc vMerge="1">
                  <a:txBody>
                    <a:bodyPr/>
                    <a:lstStyle/>
                    <a:p>
                      <a:endParaRPr lang="es-ES_tradnl"/>
                    </a:p>
                  </a:txBody>
                  <a:tcPr/>
                </a:tc>
                <a:tc>
                  <a:txBody>
                    <a:bodyPr/>
                    <a:lstStyle/>
                    <a:p>
                      <a:r>
                        <a:rPr lang="es-ES_tradnl" sz="1200" dirty="0" err="1" smtClean="0"/>
                        <a:t>Preparation</a:t>
                      </a:r>
                      <a:r>
                        <a:rPr lang="es-ES_tradnl" sz="1200" dirty="0" smtClean="0"/>
                        <a:t> of </a:t>
                      </a:r>
                      <a:r>
                        <a:rPr lang="es-ES_tradnl" sz="1200" dirty="0" err="1" smtClean="0"/>
                        <a:t>powerpoint</a:t>
                      </a:r>
                      <a:r>
                        <a:rPr lang="es-ES_tradnl" sz="1200" dirty="0" smtClean="0"/>
                        <a:t> </a:t>
                      </a:r>
                      <a:r>
                        <a:rPr lang="es-ES_tradnl" sz="1200" dirty="0" err="1" smtClean="0"/>
                        <a:t>presentations</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41148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 COM.1.1.03</a:t>
                      </a:r>
                      <a:endParaRPr lang="es-ES_tradnl" sz="1200" dirty="0" smtClean="0"/>
                    </a:p>
                  </a:txBody>
                  <a:tcPr>
                    <a:solidFill>
                      <a:srgbClr val="CDD0D9"/>
                    </a:solidFill>
                  </a:tcPr>
                </a:tc>
                <a:tc rowSpan="2">
                  <a:txBody>
                    <a:bodyPr/>
                    <a:lstStyle/>
                    <a:p>
                      <a:pPr rtl="0"/>
                      <a:r>
                        <a:rPr lang="en-US" sz="1200" dirty="0" smtClean="0"/>
                        <a:t>Spread our institutional information to foreign universities and institutions of higher education</a:t>
                      </a:r>
                      <a:br>
                        <a:rPr lang="en-US" sz="1200" dirty="0" smtClean="0"/>
                      </a:br>
                      <a:endParaRPr lang="es-ES_tradnl" sz="1200" dirty="0" smtClean="0"/>
                    </a:p>
                  </a:txBody>
                  <a:tcPr>
                    <a:solidFill>
                      <a:srgbClr val="CDD0D9"/>
                    </a:solidFill>
                  </a:tcPr>
                </a:tc>
                <a:tc>
                  <a:txBody>
                    <a:bodyPr/>
                    <a:lstStyle/>
                    <a:p>
                      <a:r>
                        <a:rPr lang="en-US" sz="1200" dirty="0" smtClean="0"/>
                        <a:t>Number of annual visits to universities of strategic importance</a:t>
                      </a:r>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1</a:t>
                      </a:r>
                    </a:p>
                    <a:p>
                      <a:endParaRPr lang="es-ES_tradnl" sz="1200" dirty="0"/>
                    </a:p>
                  </a:txBody>
                  <a:tcPr>
                    <a:solidFill>
                      <a:srgbClr val="CDD0D9"/>
                    </a:solidFill>
                  </a:tcPr>
                </a:tc>
              </a:tr>
              <a:tr h="411480">
                <a:tc vMerge="1">
                  <a:txBody>
                    <a:bodyPr/>
                    <a:lstStyle/>
                    <a:p>
                      <a:endParaRPr lang="es-ES_tradnl"/>
                    </a:p>
                  </a:txBody>
                  <a:tcPr/>
                </a:tc>
                <a:tc vMerge="1">
                  <a:txBody>
                    <a:bodyPr/>
                    <a:lstStyle/>
                    <a:p>
                      <a:endParaRPr lang="es-ES_tradnl"/>
                    </a:p>
                  </a:txBody>
                  <a:tcPr/>
                </a:tc>
                <a:tc>
                  <a:txBody>
                    <a:bodyPr/>
                    <a:lstStyle/>
                    <a:p>
                      <a:r>
                        <a:rPr lang="en-US" sz="1200" dirty="0" smtClean="0"/>
                        <a:t>Sending information to foreign universities offering studies, scholarships, Spanish, summer courses,,</a:t>
                      </a:r>
                      <a:r>
                        <a:rPr lang="en-US" sz="1200" baseline="0" dirty="0" smtClean="0"/>
                        <a:t> of the UA</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 COM.1.1.04</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dirty="0" smtClean="0"/>
                    </a:p>
                  </a:txBody>
                  <a:tcPr>
                    <a:solidFill>
                      <a:srgbClr val="CDD0D9"/>
                    </a:solidFill>
                  </a:tcPr>
                </a:tc>
                <a:tc>
                  <a:txBody>
                    <a:bodyPr/>
                    <a:lstStyle/>
                    <a:p>
                      <a:pPr rtl="0"/>
                      <a:r>
                        <a:rPr lang="en-US" sz="1200" dirty="0" smtClean="0"/>
                        <a:t>Spread our corporate information to other institutions and agencies</a:t>
                      </a:r>
                      <a:endParaRPr lang="es-ES_tradnl" sz="1200" dirty="0" smtClean="0"/>
                    </a:p>
                  </a:txBody>
                  <a:tcPr>
                    <a:solidFill>
                      <a:srgbClr val="CDD0D9"/>
                    </a:solidFill>
                  </a:tcPr>
                </a:tc>
                <a:tc>
                  <a:txBody>
                    <a:bodyPr/>
                    <a:lstStyle/>
                    <a:p>
                      <a:r>
                        <a:rPr lang="en-US" sz="1200" dirty="0" smtClean="0"/>
                        <a:t>Sending information to embassies, consulates and Spanish</a:t>
                      </a:r>
                      <a:r>
                        <a:rPr lang="en-US" sz="1200" baseline="0" dirty="0" smtClean="0"/>
                        <a:t> </a:t>
                      </a:r>
                      <a:r>
                        <a:rPr lang="en-US" sz="1200" dirty="0" smtClean="0"/>
                        <a:t>trade offices in countries where we want to establish and maintain our relationship, those embassies and consulates in our country and companies with abroad internships  agreements</a:t>
                      </a:r>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Yes</a:t>
                      </a:r>
                    </a:p>
                    <a:p>
                      <a:endParaRPr lang="es-ES_tradnl" sz="1200" dirty="0"/>
                    </a:p>
                  </a:txBody>
                  <a:tcPr>
                    <a:solidFill>
                      <a:srgbClr val="CDD0D9"/>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1654175" y="14843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34819" name="7 Grupo"/>
          <p:cNvGrpSpPr>
            <a:grpSpLocks/>
          </p:cNvGrpSpPr>
          <p:nvPr/>
        </p:nvGrpSpPr>
        <p:grpSpPr bwMode="auto">
          <a:xfrm>
            <a:off x="142875" y="0"/>
            <a:ext cx="928688" cy="4214813"/>
            <a:chOff x="-31" y="0"/>
            <a:chExt cx="1275444" cy="6858002"/>
          </a:xfrm>
        </p:grpSpPr>
        <p:pic>
          <p:nvPicPr>
            <p:cNvPr id="34851"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34852"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34820" name="Rectangle 5"/>
          <p:cNvSpPr>
            <a:spLocks noChangeArrowheads="1"/>
          </p:cNvSpPr>
          <p:nvPr/>
        </p:nvSpPr>
        <p:spPr bwMode="auto">
          <a:xfrm>
            <a:off x="1547813" y="908050"/>
            <a:ext cx="7451725" cy="2133600"/>
          </a:xfrm>
          <a:prstGeom prst="rect">
            <a:avLst/>
          </a:prstGeom>
          <a:noFill/>
          <a:ln w="9525">
            <a:noFill/>
            <a:miter lim="800000"/>
            <a:headEnd/>
            <a:tailEnd/>
          </a:ln>
        </p:spPr>
        <p:txBody>
          <a:bodyPr/>
          <a:lstStyle/>
          <a:p>
            <a:pPr marL="342900" indent="-342900">
              <a:spcBef>
                <a:spcPct val="20000"/>
              </a:spcBef>
            </a:pPr>
            <a:endParaRPr lang="en-US" sz="2000">
              <a:solidFill>
                <a:srgbClr val="003366"/>
              </a:solidFill>
              <a:latin typeface="Calibri" pitchFamily="34" charset="0"/>
            </a:endParaRPr>
          </a:p>
          <a:p>
            <a:pPr marL="971550" lvl="1" indent="-514350">
              <a:spcBef>
                <a:spcPct val="20000"/>
              </a:spcBef>
            </a:pPr>
            <a:endParaRPr lang="en-US" sz="1600">
              <a:solidFill>
                <a:srgbClr val="003366"/>
              </a:solidFill>
              <a:latin typeface="Calibri" pitchFamily="34" charset="0"/>
            </a:endParaRPr>
          </a:p>
          <a:p>
            <a:pPr marL="971550" lvl="1" indent="-514350">
              <a:spcBef>
                <a:spcPct val="20000"/>
              </a:spcBef>
            </a:pPr>
            <a:r>
              <a:rPr lang="en-US" sz="1600">
                <a:solidFill>
                  <a:srgbClr val="003366"/>
                </a:solidFill>
                <a:latin typeface="Calibri" pitchFamily="34" charset="0"/>
              </a:rPr>
              <a:t>1.2. Foster awareness of the UA as an institution committed to the values ​​of international cooperation</a:t>
            </a:r>
          </a:p>
        </p:txBody>
      </p:sp>
      <p:graphicFrame>
        <p:nvGraphicFramePr>
          <p:cNvPr id="8" name="Table 7"/>
          <p:cNvGraphicFramePr>
            <a:graphicFrameLocks noGrp="1"/>
          </p:cNvGraphicFramePr>
          <p:nvPr/>
        </p:nvGraphicFramePr>
        <p:xfrm>
          <a:off x="1368425" y="2484438"/>
          <a:ext cx="7668346" cy="2245360"/>
        </p:xfrm>
        <a:graphic>
          <a:graphicData uri="http://schemas.openxmlformats.org/drawingml/2006/table">
            <a:tbl>
              <a:tblPr firstRow="1" bandRow="1">
                <a:tableStyleId>{5C22544A-7EE6-4342-B048-85BDC9FD1C3A}</a:tableStyleId>
              </a:tblPr>
              <a:tblGrid>
                <a:gridCol w="1194169"/>
                <a:gridCol w="3156142"/>
                <a:gridCol w="2739291"/>
                <a:gridCol w="578744"/>
              </a:tblGrid>
              <a:tr h="370840">
                <a:tc>
                  <a:txBody>
                    <a:bodyPr/>
                    <a:lstStyle/>
                    <a:p>
                      <a:r>
                        <a:rPr lang="es-ES_tradnl" sz="1200" dirty="0" err="1" smtClean="0"/>
                        <a:t>Code</a:t>
                      </a:r>
                      <a:endParaRPr lang="es-ES_tradnl" sz="1200" dirty="0"/>
                    </a:p>
                  </a:txBody>
                  <a:tcPr>
                    <a:solidFill>
                      <a:srgbClr val="657699"/>
                    </a:solidFill>
                  </a:tcPr>
                </a:tc>
                <a:tc>
                  <a:txBody>
                    <a:bodyPr/>
                    <a:lstStyle/>
                    <a:p>
                      <a:r>
                        <a:rPr lang="es-ES_tradnl" sz="1200" dirty="0" err="1" smtClean="0"/>
                        <a:t>Action</a:t>
                      </a:r>
                      <a:endParaRPr lang="es-ES_tradnl" sz="1200" dirty="0"/>
                    </a:p>
                  </a:txBody>
                  <a:tcPr>
                    <a:solidFill>
                      <a:srgbClr val="657699"/>
                    </a:solidFill>
                  </a:tcPr>
                </a:tc>
                <a:tc>
                  <a:txBody>
                    <a:bodyPr/>
                    <a:lstStyle/>
                    <a:p>
                      <a:r>
                        <a:rPr lang="es-ES_tradnl" sz="1200" dirty="0" err="1" smtClean="0"/>
                        <a:t>Indicator</a:t>
                      </a:r>
                      <a:endParaRPr lang="es-ES_tradnl" sz="1200" dirty="0"/>
                    </a:p>
                  </a:txBody>
                  <a:tcPr>
                    <a:solidFill>
                      <a:srgbClr val="657699"/>
                    </a:solidFill>
                  </a:tcPr>
                </a:tc>
                <a:tc>
                  <a:txBody>
                    <a:bodyPr/>
                    <a:lstStyle/>
                    <a:p>
                      <a:r>
                        <a:rPr lang="es-ES_tradnl" sz="1200" dirty="0" err="1" smtClean="0"/>
                        <a:t>Goal</a:t>
                      </a:r>
                      <a:endParaRPr lang="es-ES_tradnl" sz="1200" dirty="0"/>
                    </a:p>
                  </a:txBody>
                  <a:tcPr>
                    <a:solidFill>
                      <a:srgbClr val="657699"/>
                    </a:solidFill>
                  </a:tcPr>
                </a:tc>
              </a:tr>
              <a:tr h="45720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INT.GES.1.2.01 	</a:t>
                      </a:r>
                    </a:p>
                    <a:p>
                      <a:endParaRPr lang="es-ES_tradnl" sz="1200" dirty="0"/>
                    </a:p>
                  </a:txBody>
                  <a:tcPr>
                    <a:solidFill>
                      <a:srgbClr val="CDD0D9"/>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Create specific dissemination material and advertising of cooperation development </a:t>
                      </a:r>
                    </a:p>
                  </a:txBody>
                  <a:tcPr>
                    <a:solidFill>
                      <a:srgbClr val="CDD0D9"/>
                    </a:solidFill>
                  </a:tcPr>
                </a:tc>
                <a:tc>
                  <a:txBody>
                    <a:bodyPr/>
                    <a:lstStyle/>
                    <a:p>
                      <a:r>
                        <a:rPr lang="en-US" sz="1200" dirty="0" smtClean="0"/>
                        <a:t>Preparation of promotional videos in different languages</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213360">
                <a:tc vMerge="1">
                  <a:txBody>
                    <a:bodyPr/>
                    <a:lstStyle/>
                    <a:p>
                      <a:endParaRPr lang="es-ES_tradnl"/>
                    </a:p>
                  </a:txBody>
                  <a:tcPr/>
                </a:tc>
                <a:tc vMerge="1">
                  <a:txBody>
                    <a:bodyPr/>
                    <a:lstStyle/>
                    <a:p>
                      <a:endParaRPr lang="es-ES_tradnl"/>
                    </a:p>
                  </a:txBody>
                  <a:tcPr/>
                </a:tc>
                <a:tc>
                  <a:txBody>
                    <a:bodyPr/>
                    <a:lstStyle/>
                    <a:p>
                      <a:r>
                        <a:rPr lang="en-US" sz="1200" dirty="0" smtClean="0"/>
                        <a:t>Preparation of written material in different languages ​​with information on cooperation activities.</a:t>
                      </a:r>
                      <a:endParaRPr lang="es-ES_tradnl" sz="1200" dirty="0"/>
                    </a:p>
                  </a:txBody>
                  <a:tcPr>
                    <a:solidFill>
                      <a:srgbClr val="CDD0D9"/>
                    </a:solidFill>
                  </a:tcPr>
                </a:tc>
                <a:tc>
                  <a:txBody>
                    <a:bodyPr/>
                    <a:lstStyle/>
                    <a:p>
                      <a:pPr marL="0" algn="l" defTabSz="914400" rtl="0" eaLnBrk="1" latinLnBrk="0" hangingPunct="1"/>
                      <a:r>
                        <a:rPr lang="es-ES_tradnl" sz="1200" kern="1200" dirty="0" smtClean="0">
                          <a:solidFill>
                            <a:schemeClr val="dk1"/>
                          </a:solidFill>
                          <a:latin typeface="+mn-lt"/>
                          <a:ea typeface="+mn-ea"/>
                          <a:cs typeface="+mn-cs"/>
                        </a:rPr>
                        <a:t>Yes</a:t>
                      </a:r>
                    </a:p>
                  </a:txBody>
                  <a:tcPr>
                    <a:solidFill>
                      <a:srgbClr val="CDD0D9"/>
                    </a:solidFill>
                  </a:tcPr>
                </a:tc>
              </a:tr>
              <a:tr h="213360">
                <a:tc vMerge="1">
                  <a:txBody>
                    <a:bodyPr/>
                    <a:lstStyle/>
                    <a:p>
                      <a:endParaRPr lang="es-ES_tradnl"/>
                    </a:p>
                  </a:txBody>
                  <a:tcPr/>
                </a:tc>
                <a:tc vMerge="1">
                  <a:txBody>
                    <a:bodyPr/>
                    <a:lstStyle/>
                    <a:p>
                      <a:endParaRPr lang="es-ES_tradnl"/>
                    </a:p>
                  </a:txBody>
                  <a:tcPr/>
                </a:tc>
                <a:tc>
                  <a:txBody>
                    <a:bodyPr/>
                    <a:lstStyle/>
                    <a:p>
                      <a:r>
                        <a:rPr lang="es-ES_tradnl" sz="1200" dirty="0" err="1" smtClean="0"/>
                        <a:t>Preparation</a:t>
                      </a:r>
                      <a:r>
                        <a:rPr lang="es-ES_tradnl" sz="1200" dirty="0" smtClean="0"/>
                        <a:t> of </a:t>
                      </a:r>
                      <a:r>
                        <a:rPr lang="es-ES_tradnl" sz="1200" dirty="0" err="1" smtClean="0"/>
                        <a:t>powerpoint</a:t>
                      </a:r>
                      <a:r>
                        <a:rPr lang="es-ES_tradnl" sz="1200" dirty="0" smtClean="0"/>
                        <a:t> </a:t>
                      </a:r>
                      <a:r>
                        <a:rPr lang="es-ES_tradnl" sz="1200" dirty="0" err="1" smtClean="0"/>
                        <a:t>presentations</a:t>
                      </a:r>
                      <a:endParaRPr lang="es-ES_tradnl" sz="1200" dirty="0"/>
                    </a:p>
                  </a:txBody>
                  <a:tcPr>
                    <a:solidFill>
                      <a:srgbClr val="CDD0D9"/>
                    </a:solidFill>
                  </a:tcPr>
                </a:tc>
                <a:tc>
                  <a:txBody>
                    <a:bodyPr/>
                    <a:lstStyle/>
                    <a:p>
                      <a:pPr marL="0" algn="l" defTabSz="914400" rtl="0" eaLnBrk="1" latinLnBrk="0" hangingPunct="1"/>
                      <a:r>
                        <a:rPr lang="es-ES_tradnl" sz="1200" kern="1200" dirty="0" smtClean="0">
                          <a:solidFill>
                            <a:schemeClr val="dk1"/>
                          </a:solidFill>
                          <a:latin typeface="+mn-lt"/>
                          <a:ea typeface="+mn-ea"/>
                          <a:cs typeface="+mn-cs"/>
                        </a:rPr>
                        <a:t>Yes</a:t>
                      </a:r>
                    </a:p>
                  </a:txBody>
                  <a:tcPr>
                    <a:solidFill>
                      <a:srgbClr val="CDD0D9"/>
                    </a:solidFill>
                  </a:tcPr>
                </a:tc>
              </a:tr>
              <a:tr h="502920">
                <a:tc>
                  <a:txBody>
                    <a:bodyPr/>
                    <a:lstStyle/>
                    <a:p>
                      <a:r>
                        <a:rPr lang="es-ES_tradnl" sz="1200" kern="1200" baseline="0" dirty="0" smtClean="0">
                          <a:solidFill>
                            <a:schemeClr val="dk1"/>
                          </a:solidFill>
                          <a:latin typeface="+mn-lt"/>
                          <a:ea typeface="+mn-ea"/>
                          <a:cs typeface="+mn-cs"/>
                        </a:rPr>
                        <a:t>INT. GES.1.2.02</a:t>
                      </a:r>
                      <a:endParaRPr lang="es-ES_tradnl" sz="1200" dirty="0"/>
                    </a:p>
                  </a:txBody>
                  <a:tcPr>
                    <a:solidFill>
                      <a:srgbClr val="CDD0D9"/>
                    </a:solidFill>
                  </a:tcPr>
                </a:tc>
                <a:tc>
                  <a:txBody>
                    <a:bodyPr/>
                    <a:lstStyle/>
                    <a:p>
                      <a:pPr rtl="0"/>
                      <a:r>
                        <a:rPr lang="en-US" sz="1200" dirty="0" smtClean="0"/>
                        <a:t>Diffuse into and out the AU cooperation activity of the UA.</a:t>
                      </a:r>
                      <a:endParaRPr lang="es-ES_tradnl" sz="1200" dirty="0" smtClean="0"/>
                    </a:p>
                  </a:txBody>
                  <a:tcPr>
                    <a:solidFill>
                      <a:srgbClr val="CDD0D9"/>
                    </a:solidFill>
                  </a:tcPr>
                </a:tc>
                <a:tc>
                  <a:txBody>
                    <a:bodyPr/>
                    <a:lstStyle/>
                    <a:p>
                      <a:r>
                        <a:rPr lang="en-US" sz="1200" dirty="0" smtClean="0"/>
                        <a:t>Number of annual measures of diffusion</a:t>
                      </a:r>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1</a:t>
                      </a:r>
                    </a:p>
                    <a:p>
                      <a:endParaRPr lang="es-ES_tradnl" sz="1200" dirty="0"/>
                    </a:p>
                  </a:txBody>
                  <a:tcPr>
                    <a:solidFill>
                      <a:srgbClr val="CDD0D9"/>
                    </a:solidFill>
                  </a:tcPr>
                </a:tc>
              </a:tr>
            </a:tbl>
          </a:graphicData>
        </a:graphic>
      </p:graphicFrame>
      <p:sp>
        <p:nvSpPr>
          <p:cNvPr id="34849" name="Rectangle 4"/>
          <p:cNvSpPr>
            <a:spLocks noChangeArrowheads="1"/>
          </p:cNvSpPr>
          <p:nvPr/>
        </p:nvSpPr>
        <p:spPr bwMode="auto">
          <a:xfrm>
            <a:off x="1220788" y="115888"/>
            <a:ext cx="7527925" cy="727075"/>
          </a:xfrm>
          <a:prstGeom prst="rect">
            <a:avLst/>
          </a:prstGeom>
          <a:noFill/>
          <a:ln w="9525">
            <a:noFill/>
            <a:miter lim="800000"/>
            <a:headEnd/>
            <a:tailEnd/>
          </a:ln>
        </p:spPr>
        <p:txBody>
          <a:bodyPr anchor="ctr"/>
          <a:lstStyle/>
          <a:p>
            <a:pPr algn="ctr"/>
            <a:endParaRPr lang="es-ES" sz="2800" b="1">
              <a:solidFill>
                <a:srgbClr val="003366"/>
              </a:solidFill>
              <a:latin typeface="Calibri" pitchFamily="34" charset="0"/>
            </a:endParaRPr>
          </a:p>
        </p:txBody>
      </p:sp>
      <p:sp>
        <p:nvSpPr>
          <p:cNvPr id="34850" name="8 Título"/>
          <p:cNvSpPr>
            <a:spLocks noGrp="1"/>
          </p:cNvSpPr>
          <p:nvPr>
            <p:ph type="title"/>
          </p:nvPr>
        </p:nvSpPr>
        <p:spPr>
          <a:xfrm>
            <a:off x="1000125" y="214313"/>
            <a:ext cx="6972300" cy="868362"/>
          </a:xfrm>
        </p:spPr>
        <p:txBody>
          <a:bodyPr/>
          <a:lstStyle/>
          <a:p>
            <a:pPr algn="r"/>
            <a:r>
              <a:rPr lang="es-ES" sz="3200" b="1" smtClean="0">
                <a:solidFill>
                  <a:srgbClr val="C00000"/>
                </a:solidFill>
              </a:rPr>
              <a:t/>
            </a:r>
            <a:br>
              <a:rPr lang="es-ES" sz="3200" b="1" smtClean="0">
                <a:solidFill>
                  <a:srgbClr val="C00000"/>
                </a:solidFill>
              </a:rPr>
            </a:br>
            <a:r>
              <a:rPr lang="es-ES" sz="3200" b="1" smtClean="0">
                <a:solidFill>
                  <a:srgbClr val="C00000"/>
                </a:solidFill>
              </a:rPr>
              <a:t/>
            </a:r>
            <a:br>
              <a:rPr lang="es-ES" sz="3200" b="1" smtClean="0">
                <a:solidFill>
                  <a:srgbClr val="C00000"/>
                </a:solidFill>
              </a:rPr>
            </a:br>
            <a:r>
              <a:rPr lang="es-ES" sz="3200" b="1" smtClean="0">
                <a:solidFill>
                  <a:srgbClr val="C00000"/>
                </a:solidFill>
              </a:rPr>
              <a:t/>
            </a:r>
            <a:br>
              <a:rPr lang="es-ES" sz="3200" b="1" smtClean="0">
                <a:solidFill>
                  <a:srgbClr val="C00000"/>
                </a:solidFill>
              </a:rPr>
            </a:br>
            <a:r>
              <a:rPr lang="es-ES" sz="3200" b="1" smtClean="0">
                <a:solidFill>
                  <a:srgbClr val="C00000"/>
                </a:solidFill>
              </a:rPr>
              <a:t>A6. SOCIAL COMMUNICATION, IMPLICATION AND PROMOTION</a:t>
            </a:r>
            <a:r>
              <a:rPr lang="es-ES" b="1" smtClean="0">
                <a:solidFill>
                  <a:srgbClr val="C00000"/>
                </a:solidFill>
              </a:rPr>
              <a:t/>
            </a:r>
            <a:br>
              <a:rPr lang="es-ES" b="1" smtClean="0">
                <a:solidFill>
                  <a:srgbClr val="C00000"/>
                </a:solidFill>
              </a:rPr>
            </a:br>
            <a:r>
              <a:rPr lang="es-ES" b="1" smtClean="0">
                <a:solidFill>
                  <a:srgbClr val="C00000"/>
                </a:solidFill>
              </a:rPr>
              <a:t/>
            </a:r>
            <a:br>
              <a:rPr lang="es-ES" b="1" smtClean="0">
                <a:solidFill>
                  <a:srgbClr val="C00000"/>
                </a:solidFill>
              </a:rPr>
            </a:br>
            <a:endParaRPr lang="es-E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827088" y="188913"/>
            <a:ext cx="7527925" cy="727075"/>
          </a:xfrm>
          <a:prstGeom prst="rect">
            <a:avLst/>
          </a:prstGeom>
          <a:noFill/>
          <a:ln w="9525">
            <a:noFill/>
            <a:miter lim="800000"/>
            <a:headEnd/>
            <a:tailEnd/>
          </a:ln>
        </p:spPr>
        <p:txBody>
          <a:bodyPr anchor="ctr"/>
          <a:lstStyle/>
          <a:p>
            <a:pPr algn="ctr"/>
            <a:r>
              <a:rPr lang="es-ES" sz="3200" b="1">
                <a:solidFill>
                  <a:srgbClr val="C00000"/>
                </a:solidFill>
                <a:latin typeface="Calibri" pitchFamily="34" charset="0"/>
              </a:rPr>
              <a:t>A7. FOREIGN LANGUAGES</a:t>
            </a:r>
          </a:p>
        </p:txBody>
      </p:sp>
      <p:sp>
        <p:nvSpPr>
          <p:cNvPr id="35843"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35844" name="7 Grupo"/>
          <p:cNvGrpSpPr>
            <a:grpSpLocks/>
          </p:cNvGrpSpPr>
          <p:nvPr/>
        </p:nvGrpSpPr>
        <p:grpSpPr bwMode="auto">
          <a:xfrm>
            <a:off x="0" y="0"/>
            <a:ext cx="1000125" cy="4286250"/>
            <a:chOff x="-31" y="0"/>
            <a:chExt cx="1275444" cy="6858002"/>
          </a:xfrm>
        </p:grpSpPr>
        <p:pic>
          <p:nvPicPr>
            <p:cNvPr id="35889"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35890"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7" name="Rectangle 5"/>
          <p:cNvSpPr>
            <a:spLocks noChangeArrowheads="1"/>
          </p:cNvSpPr>
          <p:nvPr/>
        </p:nvSpPr>
        <p:spPr bwMode="auto">
          <a:xfrm>
            <a:off x="1692275" y="620713"/>
            <a:ext cx="7451725" cy="1844675"/>
          </a:xfrm>
          <a:prstGeom prst="rect">
            <a:avLst/>
          </a:prstGeom>
          <a:noFill/>
          <a:ln w="9525">
            <a:noFill/>
            <a:miter lim="800000"/>
            <a:headEnd/>
            <a:tailEnd/>
          </a:ln>
        </p:spPr>
        <p:txBody>
          <a:bodyPr/>
          <a:lstStyle/>
          <a:p>
            <a:pPr marL="342900" indent="-342900" fontAlgn="auto">
              <a:spcBef>
                <a:spcPct val="20000"/>
              </a:spcBef>
              <a:spcAft>
                <a:spcPts val="0"/>
              </a:spcAft>
              <a:defRPr/>
            </a:pPr>
            <a:endParaRPr lang="en-US" sz="2000" dirty="0">
              <a:solidFill>
                <a:srgbClr val="003366"/>
              </a:solidFill>
              <a:latin typeface="+mn-lt"/>
              <a:cs typeface="+mn-cs"/>
            </a:endParaRPr>
          </a:p>
          <a:p>
            <a:pPr marL="514350" indent="-514350" fontAlgn="auto">
              <a:spcBef>
                <a:spcPct val="20000"/>
              </a:spcBef>
              <a:spcAft>
                <a:spcPts val="0"/>
              </a:spcAft>
              <a:buFontTx/>
              <a:buAutoNum type="arabicPeriod"/>
              <a:defRPr/>
            </a:pPr>
            <a:r>
              <a:rPr lang="en-US" sz="2000" dirty="0">
                <a:solidFill>
                  <a:schemeClr val="tx2">
                    <a:lumMod val="75000"/>
                  </a:schemeClr>
                </a:solidFill>
                <a:latin typeface="+mn-lt"/>
                <a:cs typeface="+mn-cs"/>
              </a:rPr>
              <a:t>Provide the university community of language skills necessary to perform their functions in other languages</a:t>
            </a:r>
          </a:p>
          <a:p>
            <a:pPr marL="971550" lvl="1" indent="-514350" fontAlgn="auto">
              <a:spcBef>
                <a:spcPct val="20000"/>
              </a:spcBef>
              <a:spcAft>
                <a:spcPts val="0"/>
              </a:spcAft>
              <a:defRPr/>
            </a:pPr>
            <a:r>
              <a:rPr lang="en-US" sz="1600" dirty="0">
                <a:solidFill>
                  <a:schemeClr val="tx2">
                    <a:lumMod val="75000"/>
                  </a:schemeClr>
                </a:solidFill>
                <a:latin typeface="+mn-lt"/>
                <a:cs typeface="+mn-cs"/>
              </a:rPr>
              <a:t>1.1. Train teacher, researchers, administrative staff and students in English and other languages. Promote and support professional use of English and other languages</a:t>
            </a:r>
          </a:p>
        </p:txBody>
      </p:sp>
      <p:graphicFrame>
        <p:nvGraphicFramePr>
          <p:cNvPr id="8" name="Table 7"/>
          <p:cNvGraphicFramePr>
            <a:graphicFrameLocks noGrp="1"/>
          </p:cNvGraphicFramePr>
          <p:nvPr/>
        </p:nvGraphicFramePr>
        <p:xfrm>
          <a:off x="1368425" y="2568575"/>
          <a:ext cx="7668346" cy="4028440"/>
        </p:xfrm>
        <a:graphic>
          <a:graphicData uri="http://schemas.openxmlformats.org/drawingml/2006/table">
            <a:tbl>
              <a:tblPr firstRow="1" bandRow="1">
                <a:tableStyleId>{5C22544A-7EE6-4342-B048-85BDC9FD1C3A}</a:tableStyleId>
              </a:tblPr>
              <a:tblGrid>
                <a:gridCol w="1194169"/>
                <a:gridCol w="3156142"/>
                <a:gridCol w="2739291"/>
                <a:gridCol w="578744"/>
              </a:tblGrid>
              <a:tr h="370840">
                <a:tc>
                  <a:txBody>
                    <a:bodyPr/>
                    <a:lstStyle/>
                    <a:p>
                      <a:r>
                        <a:rPr lang="es-ES_tradnl" sz="1200" dirty="0" err="1" smtClean="0"/>
                        <a:t>Code</a:t>
                      </a:r>
                      <a:endParaRPr lang="es-ES_tradnl" sz="1200" dirty="0"/>
                    </a:p>
                  </a:txBody>
                  <a:tcPr>
                    <a:solidFill>
                      <a:srgbClr val="657699"/>
                    </a:solidFill>
                  </a:tcPr>
                </a:tc>
                <a:tc>
                  <a:txBody>
                    <a:bodyPr/>
                    <a:lstStyle/>
                    <a:p>
                      <a:r>
                        <a:rPr lang="es-ES_tradnl" sz="1200" dirty="0" err="1" smtClean="0"/>
                        <a:t>Action</a:t>
                      </a:r>
                      <a:endParaRPr lang="es-ES_tradnl" sz="1200" dirty="0"/>
                    </a:p>
                  </a:txBody>
                  <a:tcPr>
                    <a:solidFill>
                      <a:srgbClr val="657699"/>
                    </a:solidFill>
                  </a:tcPr>
                </a:tc>
                <a:tc>
                  <a:txBody>
                    <a:bodyPr/>
                    <a:lstStyle/>
                    <a:p>
                      <a:r>
                        <a:rPr lang="es-ES_tradnl" sz="1200" dirty="0" err="1" smtClean="0"/>
                        <a:t>Indicator</a:t>
                      </a:r>
                      <a:endParaRPr lang="es-ES_tradnl" sz="1200" dirty="0"/>
                    </a:p>
                  </a:txBody>
                  <a:tcPr>
                    <a:solidFill>
                      <a:srgbClr val="657699"/>
                    </a:solidFill>
                  </a:tcPr>
                </a:tc>
                <a:tc>
                  <a:txBody>
                    <a:bodyPr/>
                    <a:lstStyle/>
                    <a:p>
                      <a:r>
                        <a:rPr lang="es-ES_tradnl" sz="1200" dirty="0" err="1" smtClean="0"/>
                        <a:t>Goal</a:t>
                      </a:r>
                      <a:endParaRPr lang="es-ES_tradnl" sz="1200" dirty="0"/>
                    </a:p>
                  </a:txBody>
                  <a:tcPr>
                    <a:solidFill>
                      <a:srgbClr val="657699"/>
                    </a:solidFill>
                  </a:tcPr>
                </a:tc>
              </a:tr>
              <a:tr h="21336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INT.FOR.1.1.01 	</a:t>
                      </a:r>
                    </a:p>
                    <a:p>
                      <a:endParaRPr lang="es-ES_tradnl" sz="1200" dirty="0"/>
                    </a:p>
                  </a:txBody>
                  <a:tcPr>
                    <a:solidFill>
                      <a:srgbClr val="CDD0D9"/>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Increase participation in language courses offered by the UA</a:t>
                      </a:r>
                    </a:p>
                  </a:txBody>
                  <a:tcPr>
                    <a:solidFill>
                      <a:srgbClr val="CDD0D9"/>
                    </a:solidFill>
                  </a:tcPr>
                </a:tc>
                <a:tc>
                  <a:txBody>
                    <a:bodyPr/>
                    <a:lstStyle/>
                    <a:p>
                      <a:r>
                        <a:rPr lang="en-US" sz="1200" dirty="0" smtClean="0"/>
                        <a:t>Annual increase of students doing English courses</a:t>
                      </a:r>
                      <a:endParaRPr lang="es-ES_tradnl" sz="1200" dirty="0"/>
                    </a:p>
                  </a:txBody>
                  <a:tcPr>
                    <a:solidFill>
                      <a:srgbClr val="CDD0D9"/>
                    </a:solidFill>
                  </a:tcPr>
                </a:tc>
                <a:tc>
                  <a:txBody>
                    <a:bodyPr/>
                    <a:lstStyle/>
                    <a:p>
                      <a:r>
                        <a:rPr lang="es-ES_tradnl" sz="1200" dirty="0" smtClean="0"/>
                        <a:t>10%</a:t>
                      </a:r>
                      <a:endParaRPr lang="es-ES_tradnl" sz="1200" dirty="0"/>
                    </a:p>
                  </a:txBody>
                  <a:tcPr>
                    <a:solidFill>
                      <a:srgbClr val="CDD0D9"/>
                    </a:solidFill>
                  </a:tcPr>
                </a:tc>
              </a:tr>
              <a:tr h="213360">
                <a:tc vMerge="1">
                  <a:txBody>
                    <a:bodyPr/>
                    <a:lstStyle/>
                    <a:p>
                      <a:endParaRPr lang="es-ES_tradnl"/>
                    </a:p>
                  </a:txBody>
                  <a:tcPr/>
                </a:tc>
                <a:tc vMerge="1">
                  <a:txBody>
                    <a:bodyPr/>
                    <a:lstStyle/>
                    <a:p>
                      <a:endParaRPr lang="es-ES_tradnl"/>
                    </a:p>
                  </a:txBody>
                  <a:tcPr/>
                </a:tc>
                <a:tc>
                  <a:txBody>
                    <a:bodyPr/>
                    <a:lstStyle/>
                    <a:p>
                      <a:r>
                        <a:rPr lang="en-US" sz="1200" dirty="0" smtClean="0"/>
                        <a:t>Annual increase in PDI doing English courses</a:t>
                      </a:r>
                      <a:endParaRPr lang="es-ES_tradnl" sz="1200" dirty="0"/>
                    </a:p>
                  </a:txBody>
                  <a:tcPr>
                    <a:solidFill>
                      <a:srgbClr val="CDD0D9"/>
                    </a:solidFill>
                  </a:tcPr>
                </a:tc>
                <a:tc>
                  <a:txBody>
                    <a:bodyPr/>
                    <a:lstStyle/>
                    <a:p>
                      <a:r>
                        <a:rPr lang="es-ES_tradnl" sz="1200" dirty="0" smtClean="0"/>
                        <a:t>5%</a:t>
                      </a:r>
                      <a:endParaRPr lang="es-ES_tradnl" sz="1200" dirty="0"/>
                    </a:p>
                  </a:txBody>
                  <a:tcPr>
                    <a:solidFill>
                      <a:srgbClr val="CDD0D9"/>
                    </a:solidFill>
                  </a:tcPr>
                </a:tc>
              </a:tr>
              <a:tr h="213360">
                <a:tc vMerge="1">
                  <a:txBody>
                    <a:bodyPr/>
                    <a:lstStyle/>
                    <a:p>
                      <a:endParaRPr lang="es-ES_tradnl"/>
                    </a:p>
                  </a:txBody>
                  <a:tcPr/>
                </a:tc>
                <a:tc vMerge="1">
                  <a:txBody>
                    <a:bodyPr/>
                    <a:lstStyle/>
                    <a:p>
                      <a:endParaRPr lang="es-ES_tradnl"/>
                    </a:p>
                  </a:txBody>
                  <a:tcPr/>
                </a:tc>
                <a:tc>
                  <a:txBody>
                    <a:bodyPr/>
                    <a:lstStyle/>
                    <a:p>
                      <a:r>
                        <a:rPr lang="en-US" sz="1200" dirty="0" smtClean="0"/>
                        <a:t>Annual increase in PAS that perform general English courses</a:t>
                      </a:r>
                      <a:endParaRPr lang="es-ES_tradnl" sz="1200" dirty="0"/>
                    </a:p>
                  </a:txBody>
                  <a:tcPr>
                    <a:solidFill>
                      <a:srgbClr val="CDD0D9"/>
                    </a:solidFill>
                  </a:tcPr>
                </a:tc>
                <a:tc>
                  <a:txBody>
                    <a:bodyPr/>
                    <a:lstStyle/>
                    <a:p>
                      <a:r>
                        <a:rPr lang="es-ES_tradnl" sz="1200" dirty="0" smtClean="0"/>
                        <a:t>5%</a:t>
                      </a:r>
                      <a:endParaRPr lang="es-ES_tradnl" sz="1200" dirty="0"/>
                    </a:p>
                  </a:txBody>
                  <a:tcPr>
                    <a:solidFill>
                      <a:srgbClr val="CDD0D9"/>
                    </a:solidFill>
                  </a:tcPr>
                </a:tc>
              </a:tr>
              <a:tr h="502920">
                <a:tc>
                  <a:txBody>
                    <a:bodyPr/>
                    <a:lstStyle/>
                    <a:p>
                      <a:r>
                        <a:rPr lang="es-ES_tradnl" sz="1200" kern="1200" baseline="0" dirty="0" smtClean="0">
                          <a:solidFill>
                            <a:schemeClr val="dk1"/>
                          </a:solidFill>
                          <a:latin typeface="+mn-lt"/>
                          <a:ea typeface="+mn-ea"/>
                          <a:cs typeface="+mn-cs"/>
                        </a:rPr>
                        <a:t>INT. FOR.1.1.02</a:t>
                      </a:r>
                      <a:endParaRPr lang="es-ES_tradnl" sz="1200" dirty="0"/>
                    </a:p>
                  </a:txBody>
                  <a:tcPr>
                    <a:solidFill>
                      <a:srgbClr val="CDD0D9"/>
                    </a:solidFill>
                  </a:tcPr>
                </a:tc>
                <a:tc>
                  <a:txBody>
                    <a:bodyPr/>
                    <a:lstStyle/>
                    <a:p>
                      <a:pPr rtl="0"/>
                      <a:r>
                        <a:rPr lang="en-US" sz="1200" dirty="0" smtClean="0"/>
                        <a:t>Create courses with a media component for students</a:t>
                      </a:r>
                      <a:endParaRPr lang="es-ES_tradnl" sz="1200" dirty="0" smtClean="0"/>
                    </a:p>
                  </a:txBody>
                  <a:tcPr>
                    <a:solidFill>
                      <a:srgbClr val="CDD0D9"/>
                    </a:solidFill>
                  </a:tcPr>
                </a:tc>
                <a:tc>
                  <a:txBody>
                    <a:bodyPr/>
                    <a:lstStyle/>
                    <a:p>
                      <a:r>
                        <a:rPr lang="es-ES_tradnl" sz="1200" dirty="0" smtClean="0"/>
                        <a:t>% </a:t>
                      </a:r>
                      <a:r>
                        <a:rPr lang="es-ES_tradnl" sz="1200" dirty="0" err="1" smtClean="0"/>
                        <a:t>courses</a:t>
                      </a:r>
                      <a:r>
                        <a:rPr lang="es-ES_tradnl" sz="1200" dirty="0" smtClean="0"/>
                        <a:t> </a:t>
                      </a:r>
                      <a:r>
                        <a:rPr lang="es-ES_tradnl" sz="1200" dirty="0" err="1" smtClean="0"/>
                        <a:t>incorporating</a:t>
                      </a:r>
                      <a:r>
                        <a:rPr lang="es-ES_tradnl" sz="1200" dirty="0" smtClean="0"/>
                        <a:t> multimedia </a:t>
                      </a:r>
                      <a:r>
                        <a:rPr lang="es-ES_tradnl" sz="1200" dirty="0" err="1" smtClean="0"/>
                        <a:t>component</a:t>
                      </a:r>
                      <a:endParaRPr lang="es-ES_tradnl" sz="1200" dirty="0"/>
                    </a:p>
                  </a:txBody>
                  <a:tcPr>
                    <a:solidFill>
                      <a:srgbClr val="CDD0D9"/>
                    </a:solidFill>
                  </a:tcPr>
                </a:tc>
                <a:tc>
                  <a:txBody>
                    <a:bodyPr/>
                    <a:lstStyle/>
                    <a:p>
                      <a:r>
                        <a:rPr lang="es-ES_tradnl" sz="1200" dirty="0" smtClean="0"/>
                        <a:t>30%</a:t>
                      </a:r>
                      <a:endParaRPr lang="es-ES_tradnl" sz="1200" dirty="0"/>
                    </a:p>
                  </a:txBody>
                  <a:tcPr>
                    <a:solidFill>
                      <a:srgbClr val="CDD0D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 FOR.1.1.03</a:t>
                      </a:r>
                      <a:endParaRPr lang="es-ES_tradnl" sz="1200" dirty="0" smtClean="0"/>
                    </a:p>
                  </a:txBody>
                  <a:tcPr>
                    <a:solidFill>
                      <a:srgbClr val="CDD0D9"/>
                    </a:solidFill>
                  </a:tcPr>
                </a:tc>
                <a:tc>
                  <a:txBody>
                    <a:bodyPr/>
                    <a:lstStyle/>
                    <a:p>
                      <a:pPr rtl="0"/>
                      <a:r>
                        <a:rPr lang="en-US" sz="1200" dirty="0" smtClean="0"/>
                        <a:t>Flexible course offerings for PAS, PDI and students</a:t>
                      </a:r>
                      <a:endParaRPr lang="es-ES_tradnl" sz="1200" dirty="0" smtClean="0"/>
                    </a:p>
                  </a:txBody>
                  <a:tcPr>
                    <a:solidFill>
                      <a:srgbClr val="CDD0D9"/>
                    </a:solidFill>
                  </a:tcPr>
                </a:tc>
                <a:tc>
                  <a:txBody>
                    <a:bodyPr/>
                    <a:lstStyle/>
                    <a:p>
                      <a:r>
                        <a:rPr lang="en-US" sz="1200" dirty="0" smtClean="0"/>
                        <a:t>Conduct a biannual survey of satisfaction and time preferences</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 FOR.1.1.04</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dirty="0" smtClean="0"/>
                    </a:p>
                  </a:txBody>
                  <a:tcPr>
                    <a:solidFill>
                      <a:srgbClr val="CDD0D9"/>
                    </a:solidFill>
                  </a:tcPr>
                </a:tc>
                <a:tc>
                  <a:txBody>
                    <a:bodyPr/>
                    <a:lstStyle/>
                    <a:p>
                      <a:pPr rtl="0"/>
                      <a:r>
                        <a:rPr lang="en-US" sz="1200" dirty="0" smtClean="0"/>
                        <a:t>Establish agreements with government agencies to organize tests of language-level recognition</a:t>
                      </a:r>
                      <a:endParaRPr lang="es-ES_tradnl" sz="1200" dirty="0" smtClean="0"/>
                    </a:p>
                  </a:txBody>
                  <a:tcPr>
                    <a:solidFill>
                      <a:srgbClr val="CDD0D9"/>
                    </a:solidFill>
                  </a:tcPr>
                </a:tc>
                <a:tc>
                  <a:txBody>
                    <a:bodyPr/>
                    <a:lstStyle/>
                    <a:p>
                      <a:r>
                        <a:rPr lang="en-US" sz="1200" dirty="0" smtClean="0"/>
                        <a:t>Number of languages ​​in which agreements have been made</a:t>
                      </a:r>
                      <a:endParaRPr lang="es-ES_tradnl" sz="1200" dirty="0"/>
                    </a:p>
                  </a:txBody>
                  <a:tcPr>
                    <a:solidFill>
                      <a:srgbClr val="CDD0D9"/>
                    </a:solidFill>
                  </a:tcPr>
                </a:tc>
                <a:tc>
                  <a:txBody>
                    <a:bodyPr/>
                    <a:lstStyle/>
                    <a:p>
                      <a:r>
                        <a:rPr lang="es-ES_tradnl" sz="1200" dirty="0" smtClean="0"/>
                        <a:t>6</a:t>
                      </a:r>
                      <a:endParaRPr lang="es-ES_tradnl" sz="1200" dirty="0"/>
                    </a:p>
                  </a:txBody>
                  <a:tcPr>
                    <a:solidFill>
                      <a:srgbClr val="CDD0D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 FOR.1.1.05</a:t>
                      </a:r>
                      <a:endParaRPr lang="es-ES_tradnl" sz="1200" dirty="0" smtClean="0"/>
                    </a:p>
                  </a:txBody>
                  <a:tcPr>
                    <a:solidFill>
                      <a:srgbClr val="CDD0D9"/>
                    </a:solidFill>
                  </a:tcPr>
                </a:tc>
                <a:tc>
                  <a:txBody>
                    <a:bodyPr/>
                    <a:lstStyle/>
                    <a:p>
                      <a:pPr rtl="0"/>
                      <a:r>
                        <a:rPr lang="en-US" sz="1200" dirty="0" smtClean="0"/>
                        <a:t>Increase the number of students in Chinese and Japanese university community for students, PDI and PAS.</a:t>
                      </a:r>
                      <a:endParaRPr lang="es-ES_tradnl" sz="1200" dirty="0" smtClean="0"/>
                    </a:p>
                  </a:txBody>
                  <a:tcPr>
                    <a:solidFill>
                      <a:srgbClr val="CDD0D9"/>
                    </a:solidFill>
                  </a:tcPr>
                </a:tc>
                <a:tc>
                  <a:txBody>
                    <a:bodyPr/>
                    <a:lstStyle/>
                    <a:p>
                      <a:r>
                        <a:rPr lang="en-US" sz="1200" dirty="0" smtClean="0"/>
                        <a:t>Annual increase of students, PDI and PAS that take these courses</a:t>
                      </a:r>
                      <a:endParaRPr lang="es-ES_tradnl" sz="1200" dirty="0"/>
                    </a:p>
                  </a:txBody>
                  <a:tcPr>
                    <a:solidFill>
                      <a:srgbClr val="CDD0D9"/>
                    </a:solidFill>
                  </a:tcPr>
                </a:tc>
                <a:tc>
                  <a:txBody>
                    <a:bodyPr/>
                    <a:lstStyle/>
                    <a:p>
                      <a:r>
                        <a:rPr lang="es-ES_tradnl" sz="1200" dirty="0" smtClean="0"/>
                        <a:t>5%</a:t>
                      </a:r>
                      <a:endParaRPr lang="es-ES_tradnl" sz="1200" dirty="0"/>
                    </a:p>
                  </a:txBody>
                  <a:tcPr>
                    <a:solidFill>
                      <a:srgbClr val="CDD0D9"/>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36867" name="7 Grupo"/>
          <p:cNvGrpSpPr>
            <a:grpSpLocks/>
          </p:cNvGrpSpPr>
          <p:nvPr/>
        </p:nvGrpSpPr>
        <p:grpSpPr bwMode="auto">
          <a:xfrm>
            <a:off x="0" y="0"/>
            <a:ext cx="857250" cy="4500563"/>
            <a:chOff x="-31" y="0"/>
            <a:chExt cx="1275444" cy="6858002"/>
          </a:xfrm>
        </p:grpSpPr>
        <p:pic>
          <p:nvPicPr>
            <p:cNvPr id="36907"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36908" name="Picture 2"/>
            <p:cNvPicPr>
              <a:picLocks noChangeAspect="1" noChangeArrowheads="1"/>
            </p:cNvPicPr>
            <p:nvPr/>
          </p:nvPicPr>
          <p:blipFill>
            <a:blip r:embed="rId4" cstate="print"/>
            <a:srcRect l="30646" r="30646" b="46661"/>
            <a:stretch>
              <a:fillRect/>
            </a:stretch>
          </p:blipFill>
          <p:spPr bwMode="auto">
            <a:xfrm>
              <a:off x="0" y="0"/>
              <a:ext cx="1275413" cy="1282426"/>
            </a:xfrm>
            <a:prstGeom prst="rect">
              <a:avLst/>
            </a:prstGeom>
            <a:noFill/>
            <a:ln w="9525">
              <a:noFill/>
              <a:miter lim="800000"/>
              <a:headEnd/>
              <a:tailEnd/>
            </a:ln>
          </p:spPr>
        </p:pic>
      </p:grpSp>
      <p:sp>
        <p:nvSpPr>
          <p:cNvPr id="36868" name="Rectangle 5"/>
          <p:cNvSpPr>
            <a:spLocks noChangeArrowheads="1"/>
          </p:cNvSpPr>
          <p:nvPr/>
        </p:nvSpPr>
        <p:spPr bwMode="auto">
          <a:xfrm>
            <a:off x="1692275" y="404813"/>
            <a:ext cx="7451725" cy="765175"/>
          </a:xfrm>
          <a:prstGeom prst="rect">
            <a:avLst/>
          </a:prstGeom>
          <a:noFill/>
          <a:ln w="9525">
            <a:noFill/>
            <a:miter lim="800000"/>
            <a:headEnd/>
            <a:tailEnd/>
          </a:ln>
        </p:spPr>
        <p:txBody>
          <a:bodyPr/>
          <a:lstStyle/>
          <a:p>
            <a:pPr marL="342900" indent="-342900">
              <a:spcBef>
                <a:spcPct val="20000"/>
              </a:spcBef>
            </a:pPr>
            <a:endParaRPr lang="en-US" sz="2000">
              <a:solidFill>
                <a:srgbClr val="003366"/>
              </a:solidFill>
              <a:latin typeface="Calibri" pitchFamily="34" charset="0"/>
            </a:endParaRPr>
          </a:p>
          <a:p>
            <a:pPr marL="971550" lvl="1" indent="-514350">
              <a:spcBef>
                <a:spcPct val="20000"/>
              </a:spcBef>
            </a:pPr>
            <a:endParaRPr lang="en-US" sz="1600">
              <a:solidFill>
                <a:srgbClr val="003366"/>
              </a:solidFill>
              <a:latin typeface="Calibri" pitchFamily="34" charset="0"/>
            </a:endParaRPr>
          </a:p>
          <a:p>
            <a:pPr marL="971550" lvl="1" indent="-514350">
              <a:spcBef>
                <a:spcPct val="20000"/>
              </a:spcBef>
            </a:pPr>
            <a:endParaRPr lang="en-US" sz="1600">
              <a:solidFill>
                <a:srgbClr val="003366"/>
              </a:solidFill>
              <a:latin typeface="Calibri" pitchFamily="34" charset="0"/>
            </a:endParaRPr>
          </a:p>
          <a:p>
            <a:pPr marL="971550" lvl="1" indent="-514350">
              <a:spcBef>
                <a:spcPct val="20000"/>
              </a:spcBef>
            </a:pPr>
            <a:r>
              <a:rPr lang="en-US" sz="1600">
                <a:solidFill>
                  <a:srgbClr val="003366"/>
                </a:solidFill>
                <a:latin typeface="Calibri" pitchFamily="34" charset="0"/>
              </a:rPr>
              <a:t>1.2.  Promote and support professional use of English and other languages</a:t>
            </a:r>
          </a:p>
        </p:txBody>
      </p:sp>
      <p:graphicFrame>
        <p:nvGraphicFramePr>
          <p:cNvPr id="8" name="Table 7"/>
          <p:cNvGraphicFramePr>
            <a:graphicFrameLocks noGrp="1"/>
          </p:cNvGraphicFramePr>
          <p:nvPr/>
        </p:nvGraphicFramePr>
        <p:xfrm>
          <a:off x="1403350" y="1773238"/>
          <a:ext cx="7668346" cy="3159760"/>
        </p:xfrm>
        <a:graphic>
          <a:graphicData uri="http://schemas.openxmlformats.org/drawingml/2006/table">
            <a:tbl>
              <a:tblPr firstRow="1" bandRow="1">
                <a:tableStyleId>{5C22544A-7EE6-4342-B048-85BDC9FD1C3A}</a:tableStyleId>
              </a:tblPr>
              <a:tblGrid>
                <a:gridCol w="1194169"/>
                <a:gridCol w="3156142"/>
                <a:gridCol w="2739291"/>
                <a:gridCol w="578744"/>
              </a:tblGrid>
              <a:tr h="370840">
                <a:tc>
                  <a:txBody>
                    <a:bodyPr/>
                    <a:lstStyle/>
                    <a:p>
                      <a:r>
                        <a:rPr lang="es-ES_tradnl" sz="1200" dirty="0" err="1" smtClean="0"/>
                        <a:t>Code</a:t>
                      </a:r>
                      <a:endParaRPr lang="es-ES_tradnl" sz="1200" dirty="0"/>
                    </a:p>
                  </a:txBody>
                  <a:tcPr>
                    <a:solidFill>
                      <a:srgbClr val="657699"/>
                    </a:solidFill>
                  </a:tcPr>
                </a:tc>
                <a:tc>
                  <a:txBody>
                    <a:bodyPr/>
                    <a:lstStyle/>
                    <a:p>
                      <a:r>
                        <a:rPr lang="es-ES_tradnl" sz="1200" dirty="0" err="1" smtClean="0"/>
                        <a:t>Action</a:t>
                      </a:r>
                      <a:endParaRPr lang="es-ES_tradnl" sz="1200" dirty="0"/>
                    </a:p>
                  </a:txBody>
                  <a:tcPr>
                    <a:solidFill>
                      <a:srgbClr val="657699"/>
                    </a:solidFill>
                  </a:tcPr>
                </a:tc>
                <a:tc>
                  <a:txBody>
                    <a:bodyPr/>
                    <a:lstStyle/>
                    <a:p>
                      <a:r>
                        <a:rPr lang="es-ES_tradnl" sz="1200" dirty="0" err="1" smtClean="0"/>
                        <a:t>Indicator</a:t>
                      </a:r>
                      <a:endParaRPr lang="es-ES_tradnl" sz="1200" dirty="0"/>
                    </a:p>
                  </a:txBody>
                  <a:tcPr>
                    <a:solidFill>
                      <a:srgbClr val="657699"/>
                    </a:solidFill>
                  </a:tcPr>
                </a:tc>
                <a:tc>
                  <a:txBody>
                    <a:bodyPr/>
                    <a:lstStyle/>
                    <a:p>
                      <a:r>
                        <a:rPr lang="es-ES_tradnl" sz="1200" dirty="0" err="1" smtClean="0"/>
                        <a:t>Goal</a:t>
                      </a:r>
                      <a:endParaRPr lang="es-ES_tradnl" sz="1200" dirty="0"/>
                    </a:p>
                  </a:txBody>
                  <a:tcPr>
                    <a:solidFill>
                      <a:srgbClr val="65769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INT.FOR.1.2.01 	</a:t>
                      </a:r>
                    </a:p>
                    <a:p>
                      <a:endParaRPr lang="es-ES_tradnl" sz="1200" dirty="0"/>
                    </a:p>
                  </a:txBody>
                  <a:tcPr>
                    <a:solidFill>
                      <a:srgbClr val="CDD0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Creating a language advisory cabinet for review and correct</a:t>
                      </a:r>
                      <a:r>
                        <a:rPr lang="en-US" sz="1200" baseline="0" dirty="0" smtClean="0"/>
                        <a:t> </a:t>
                      </a:r>
                      <a:r>
                        <a:rPr lang="en-US" sz="1200" dirty="0" smtClean="0"/>
                        <a:t>English teaching materials</a:t>
                      </a:r>
                    </a:p>
                  </a:txBody>
                  <a:tcPr>
                    <a:solidFill>
                      <a:srgbClr val="CDD0D9"/>
                    </a:solidFill>
                  </a:tcPr>
                </a:tc>
                <a:tc>
                  <a:txBody>
                    <a:bodyPr/>
                    <a:lstStyle/>
                    <a:p>
                      <a:r>
                        <a:rPr lang="en-US" sz="1200" dirty="0" smtClean="0"/>
                        <a:t>Language advisory cabinet  created</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INT.FOR.1.2.02</a:t>
                      </a:r>
                    </a:p>
                  </a:txBody>
                  <a:tcPr>
                    <a:solidFill>
                      <a:srgbClr val="CDD0D9"/>
                    </a:solidFill>
                  </a:tcPr>
                </a:tc>
                <a:tc>
                  <a:txBody>
                    <a:bodyPr/>
                    <a:lstStyle/>
                    <a:p>
                      <a:pPr rtl="0"/>
                      <a:r>
                        <a:rPr lang="en-US" sz="1200" dirty="0" smtClean="0"/>
                        <a:t>Write a report of recommendations on the recognition of linguistic competence in future curricula</a:t>
                      </a:r>
                      <a:endParaRPr lang="es-ES_tradnl" sz="1200" dirty="0" smtClean="0"/>
                    </a:p>
                  </a:txBody>
                  <a:tcPr>
                    <a:solidFill>
                      <a:srgbClr val="CDD0D9"/>
                    </a:solidFill>
                  </a:tcPr>
                </a:tc>
                <a:tc>
                  <a:txBody>
                    <a:bodyPr/>
                    <a:lstStyle/>
                    <a:p>
                      <a:r>
                        <a:rPr lang="es-ES_tradnl" sz="1200" dirty="0" err="1" smtClean="0"/>
                        <a:t>Report</a:t>
                      </a:r>
                      <a:r>
                        <a:rPr lang="es-ES_tradnl" sz="1200" dirty="0" smtClean="0"/>
                        <a:t> </a:t>
                      </a:r>
                      <a:r>
                        <a:rPr lang="es-ES_tradnl" sz="1200" dirty="0" err="1" smtClean="0"/>
                        <a:t>writen</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INT.FOR.1.2.03</a:t>
                      </a:r>
                    </a:p>
                  </a:txBody>
                  <a:tcPr>
                    <a:solidFill>
                      <a:srgbClr val="CDD0D9"/>
                    </a:solidFill>
                  </a:tcPr>
                </a:tc>
                <a:tc>
                  <a:txBody>
                    <a:bodyPr/>
                    <a:lstStyle/>
                    <a:p>
                      <a:pPr rtl="0"/>
                      <a:r>
                        <a:rPr lang="en-US" sz="1200" dirty="0" smtClean="0"/>
                        <a:t>Design a plan for translating curricula</a:t>
                      </a:r>
                      <a:r>
                        <a:rPr lang="en-US" sz="1200" baseline="0" dirty="0" smtClean="0"/>
                        <a:t> </a:t>
                      </a:r>
                      <a:r>
                        <a:rPr lang="en-US" sz="1200" dirty="0" smtClean="0"/>
                        <a:t>into English</a:t>
                      </a:r>
                      <a:endParaRPr lang="es-ES_tradnl" sz="1200" dirty="0" smtClean="0"/>
                    </a:p>
                  </a:txBody>
                  <a:tcPr>
                    <a:solidFill>
                      <a:srgbClr val="CDD0D9"/>
                    </a:solidFill>
                  </a:tcPr>
                </a:tc>
                <a:tc>
                  <a:txBody>
                    <a:bodyPr/>
                    <a:lstStyle/>
                    <a:p>
                      <a:r>
                        <a:rPr lang="es-ES_tradnl" sz="1200" dirty="0" smtClean="0"/>
                        <a:t>Plan </a:t>
                      </a:r>
                      <a:r>
                        <a:rPr lang="es-ES_tradnl" sz="1200" dirty="0" err="1" smtClean="0"/>
                        <a:t>designed</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INT.FOR.1.2.04</a:t>
                      </a:r>
                    </a:p>
                  </a:txBody>
                  <a:tcPr>
                    <a:solidFill>
                      <a:srgbClr val="CDD0D9"/>
                    </a:solidFill>
                  </a:tcPr>
                </a:tc>
                <a:tc>
                  <a:txBody>
                    <a:bodyPr/>
                    <a:lstStyle/>
                    <a:p>
                      <a:pPr rtl="0"/>
                      <a:r>
                        <a:rPr lang="en-US" sz="1200" dirty="0" smtClean="0"/>
                        <a:t>Design a plan to translate materials into English</a:t>
                      </a:r>
                      <a:endParaRPr lang="es-ES_tradnl" sz="1200" dirty="0" smtClean="0"/>
                    </a:p>
                  </a:txBody>
                  <a:tcPr>
                    <a:solidFill>
                      <a:srgbClr val="CDD0D9"/>
                    </a:solidFill>
                  </a:tcPr>
                </a:tc>
                <a:tc>
                  <a:txBody>
                    <a:bodyPr/>
                    <a:lstStyle/>
                    <a:p>
                      <a:r>
                        <a:rPr lang="es-ES_tradnl" sz="1200" dirty="0" smtClean="0"/>
                        <a:t>Plan </a:t>
                      </a:r>
                      <a:r>
                        <a:rPr lang="es-ES_tradnl" sz="1200" dirty="0" err="1" smtClean="0"/>
                        <a:t>designed</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dirty="0" smtClean="0">
                          <a:solidFill>
                            <a:schemeClr val="dk1"/>
                          </a:solidFill>
                          <a:latin typeface="+mn-lt"/>
                          <a:ea typeface="+mn-ea"/>
                          <a:cs typeface="+mn-cs"/>
                        </a:rPr>
                        <a:t>INT.FOR.1.2.05</a:t>
                      </a:r>
                      <a:endParaRPr lang="es-ES_tradnl" sz="1200" dirty="0" smtClean="0"/>
                    </a:p>
                  </a:txBody>
                  <a:tcPr>
                    <a:solidFill>
                      <a:srgbClr val="CDD0D9"/>
                    </a:solidFill>
                  </a:tcPr>
                </a:tc>
                <a:tc>
                  <a:txBody>
                    <a:bodyPr/>
                    <a:lstStyle/>
                    <a:p>
                      <a:pPr rtl="0"/>
                      <a:r>
                        <a:rPr lang="en-US" sz="1200" dirty="0" smtClean="0"/>
                        <a:t>Develop a teaching plan in English</a:t>
                      </a:r>
                      <a:endParaRPr lang="es-ES_tradnl" sz="1200" dirty="0" smtClean="0"/>
                    </a:p>
                  </a:txBody>
                  <a:tcPr>
                    <a:solidFill>
                      <a:srgbClr val="CDD0D9"/>
                    </a:solidFill>
                  </a:tcPr>
                </a:tc>
                <a:tc>
                  <a:txBody>
                    <a:bodyPr/>
                    <a:lstStyle/>
                    <a:p>
                      <a:r>
                        <a:rPr lang="es-ES_tradnl" sz="1200" dirty="0" smtClean="0"/>
                        <a:t>Plan </a:t>
                      </a:r>
                      <a:r>
                        <a:rPr lang="es-ES_tradnl" sz="1200" dirty="0" err="1" smtClean="0"/>
                        <a:t>designed</a:t>
                      </a:r>
                      <a:endParaRPr lang="es-ES_tradnl" sz="1200" dirty="0"/>
                    </a:p>
                  </a:txBody>
                  <a:tcPr>
                    <a:solidFill>
                      <a:srgbClr val="CDD0D9"/>
                    </a:solidFill>
                  </a:tcPr>
                </a:tc>
                <a:tc>
                  <a:txBody>
                    <a:bodyPr/>
                    <a:lstStyle/>
                    <a:p>
                      <a:r>
                        <a:rPr lang="es-ES_tradnl" sz="1200" dirty="0" smtClean="0"/>
                        <a:t>Yes</a:t>
                      </a:r>
                      <a:endParaRPr lang="es-ES_tradnl" sz="1200" dirty="0"/>
                    </a:p>
                  </a:txBody>
                  <a:tcPr>
                    <a:solidFill>
                      <a:srgbClr val="CDD0D9"/>
                    </a:solidFill>
                  </a:tcPr>
                </a:tc>
              </a:tr>
            </a:tbl>
          </a:graphicData>
        </a:graphic>
      </p:graphicFrame>
      <p:sp>
        <p:nvSpPr>
          <p:cNvPr id="36906" name="8 Título"/>
          <p:cNvSpPr>
            <a:spLocks noGrp="1"/>
          </p:cNvSpPr>
          <p:nvPr>
            <p:ph type="title"/>
          </p:nvPr>
        </p:nvSpPr>
        <p:spPr>
          <a:xfrm>
            <a:off x="1500188" y="274638"/>
            <a:ext cx="7186612" cy="582612"/>
          </a:xfrm>
        </p:spPr>
        <p:txBody>
          <a:bodyPr/>
          <a:lstStyle/>
          <a:p>
            <a:r>
              <a:rPr lang="es-ES" sz="3600" b="1" smtClean="0">
                <a:solidFill>
                  <a:srgbClr val="C00000"/>
                </a:solidFill>
              </a:rPr>
              <a:t/>
            </a:r>
            <a:br>
              <a:rPr lang="es-ES" sz="3600" b="1" smtClean="0">
                <a:solidFill>
                  <a:srgbClr val="C00000"/>
                </a:solidFill>
              </a:rPr>
            </a:br>
            <a:r>
              <a:rPr lang="es-ES" sz="3600" b="1" smtClean="0">
                <a:solidFill>
                  <a:srgbClr val="C00000"/>
                </a:solidFill>
              </a:rPr>
              <a:t>A7. FOREIGN LANGUAGES</a:t>
            </a:r>
            <a:br>
              <a:rPr lang="es-ES" sz="3600" b="1" smtClean="0">
                <a:solidFill>
                  <a:srgbClr val="C00000"/>
                </a:solidFill>
              </a:rPr>
            </a:br>
            <a:endParaRPr lang="es-ES" sz="36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1700213"/>
            <a:ext cx="8856663" cy="3813175"/>
          </a:xfrm>
          <a:prstGeom prst="rect">
            <a:avLst/>
          </a:prstGeom>
          <a:noFill/>
          <a:ln w="9525">
            <a:noFill/>
            <a:miter lim="800000"/>
            <a:headEnd/>
            <a:tailEnd/>
          </a:ln>
        </p:spPr>
        <p:txBody>
          <a:bodyPr/>
          <a:lstStyle/>
          <a:p>
            <a:pPr marL="800100" lvl="1" indent="-342900" algn="ctr">
              <a:spcBef>
                <a:spcPct val="20000"/>
              </a:spcBef>
            </a:pPr>
            <a:r>
              <a:rPr lang="en-GB" sz="4800" b="1">
                <a:solidFill>
                  <a:srgbClr val="003366"/>
                </a:solidFill>
                <a:latin typeface="Calibri" pitchFamily="34" charset="0"/>
              </a:rPr>
              <a:t>THANKS FOR </a:t>
            </a:r>
          </a:p>
          <a:p>
            <a:pPr marL="800100" lvl="1" indent="-342900" algn="ctr">
              <a:spcBef>
                <a:spcPct val="20000"/>
              </a:spcBef>
            </a:pPr>
            <a:r>
              <a:rPr lang="en-GB" sz="4800" b="1">
                <a:solidFill>
                  <a:srgbClr val="003366"/>
                </a:solidFill>
                <a:latin typeface="Calibri" pitchFamily="34" charset="0"/>
              </a:rPr>
              <a:t>YOUR ATTENTION</a:t>
            </a:r>
            <a:endParaRPr lang="en-GB" sz="4800">
              <a:solidFill>
                <a:srgbClr val="003366"/>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5123"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5124" name="7 Grupo"/>
          <p:cNvGrpSpPr>
            <a:grpSpLocks/>
          </p:cNvGrpSpPr>
          <p:nvPr/>
        </p:nvGrpSpPr>
        <p:grpSpPr bwMode="auto">
          <a:xfrm>
            <a:off x="285750" y="0"/>
            <a:ext cx="1071563" cy="5891213"/>
            <a:chOff x="-32" y="-6119408"/>
            <a:chExt cx="1275413" cy="8699987"/>
          </a:xfrm>
        </p:grpSpPr>
        <p:pic>
          <p:nvPicPr>
            <p:cNvPr id="5128"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5129"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5125"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5126" name="7 Título"/>
          <p:cNvSpPr>
            <a:spLocks noGrp="1"/>
          </p:cNvSpPr>
          <p:nvPr>
            <p:ph type="title"/>
          </p:nvPr>
        </p:nvSpPr>
        <p:spPr/>
        <p:txBody>
          <a:bodyPr/>
          <a:lstStyle/>
          <a:p>
            <a:pPr algn="r" eaLnBrk="1" hangingPunct="1"/>
            <a:r>
              <a:rPr lang="es-ES" sz="3200" b="1" smtClean="0">
                <a:solidFill>
                  <a:srgbClr val="C00000"/>
                </a:solidFill>
              </a:rPr>
              <a:t>THE IDEA OF A STRATEGIC PLAN AT UA</a:t>
            </a:r>
          </a:p>
        </p:txBody>
      </p:sp>
      <p:sp>
        <p:nvSpPr>
          <p:cNvPr id="5127" name="8 Marcador de contenido"/>
          <p:cNvSpPr>
            <a:spLocks noGrp="1"/>
          </p:cNvSpPr>
          <p:nvPr>
            <p:ph idx="1"/>
          </p:nvPr>
        </p:nvSpPr>
        <p:spPr>
          <a:xfrm>
            <a:off x="1428750" y="1357312"/>
            <a:ext cx="7258050" cy="4952007"/>
          </a:xfrm>
        </p:spPr>
        <p:txBody>
          <a:bodyPr/>
          <a:lstStyle/>
          <a:p>
            <a:pPr eaLnBrk="1" hangingPunct="1">
              <a:buFont typeface="Arial" charset="0"/>
              <a:buNone/>
              <a:defRPr/>
            </a:pPr>
            <a:endParaRPr lang="en-GB" sz="2000" dirty="0" smtClean="0"/>
          </a:p>
          <a:p>
            <a:pPr algn="just" eaLnBrk="1" hangingPunct="1">
              <a:defRPr/>
            </a:pPr>
            <a:r>
              <a:rPr lang="en-GB" sz="2100" dirty="0" smtClean="0">
                <a:solidFill>
                  <a:schemeClr val="tx2">
                    <a:lumMod val="75000"/>
                  </a:schemeClr>
                </a:solidFill>
              </a:rPr>
              <a:t>The University of Alicante is an opened, dynamic, active and  innovative university thanks to the work and commitment of all her members during more than 27 years</a:t>
            </a:r>
          </a:p>
          <a:p>
            <a:pPr algn="just" eaLnBrk="1" hangingPunct="1">
              <a:defRPr/>
            </a:pPr>
            <a:endParaRPr lang="en-GB" sz="2100" dirty="0" smtClean="0">
              <a:solidFill>
                <a:schemeClr val="tx2">
                  <a:lumMod val="75000"/>
                </a:schemeClr>
              </a:solidFill>
            </a:endParaRPr>
          </a:p>
          <a:p>
            <a:pPr algn="just" eaLnBrk="1" hangingPunct="1">
              <a:defRPr/>
            </a:pPr>
            <a:r>
              <a:rPr lang="en-GB" sz="2100" dirty="0" smtClean="0">
                <a:solidFill>
                  <a:schemeClr val="tx2">
                    <a:lumMod val="75000"/>
                  </a:schemeClr>
                </a:solidFill>
              </a:rPr>
              <a:t>To make sure a long term successful path and future of the University it is necessary to plan and debate what is best to be done for the University</a:t>
            </a:r>
          </a:p>
          <a:p>
            <a:pPr algn="just" eaLnBrk="1" hangingPunct="1">
              <a:defRPr/>
            </a:pPr>
            <a:endParaRPr lang="en-GB" sz="2100" dirty="0" smtClean="0">
              <a:solidFill>
                <a:schemeClr val="tx2">
                  <a:lumMod val="75000"/>
                </a:schemeClr>
              </a:solidFill>
            </a:endParaRPr>
          </a:p>
          <a:p>
            <a:pPr algn="just" eaLnBrk="1" hangingPunct="1">
              <a:defRPr/>
            </a:pPr>
            <a:r>
              <a:rPr lang="en-GB" sz="2100" dirty="0" smtClean="0">
                <a:solidFill>
                  <a:schemeClr val="tx2">
                    <a:lumMod val="75000"/>
                  </a:schemeClr>
                </a:solidFill>
              </a:rPr>
              <a:t>Thus …. in May 2006 the Board of Directors of the UA aware of the near future changes,  the challenge of the University of the 21</a:t>
            </a:r>
            <a:r>
              <a:rPr lang="en-GB" sz="2100" baseline="30000" dirty="0" smtClean="0">
                <a:solidFill>
                  <a:schemeClr val="tx2">
                    <a:lumMod val="75000"/>
                  </a:schemeClr>
                </a:solidFill>
              </a:rPr>
              <a:t>st</a:t>
            </a:r>
            <a:r>
              <a:rPr lang="en-GB" sz="2100" dirty="0" smtClean="0">
                <a:solidFill>
                  <a:schemeClr val="tx2">
                    <a:lumMod val="75000"/>
                  </a:schemeClr>
                </a:solidFill>
              </a:rPr>
              <a:t>  century and, convinced of the necessity of an efficient, transparent and with a future vision management, decided to draw up a Strategic Plan of the UA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6147"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6148" name="7 Grupo"/>
          <p:cNvGrpSpPr>
            <a:grpSpLocks/>
          </p:cNvGrpSpPr>
          <p:nvPr/>
        </p:nvGrpSpPr>
        <p:grpSpPr bwMode="auto">
          <a:xfrm>
            <a:off x="285750" y="0"/>
            <a:ext cx="1071563" cy="5891213"/>
            <a:chOff x="-32" y="-6119408"/>
            <a:chExt cx="1275413" cy="8699987"/>
          </a:xfrm>
        </p:grpSpPr>
        <p:pic>
          <p:nvPicPr>
            <p:cNvPr id="6152"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6153"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6149"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6150" name="7 Título"/>
          <p:cNvSpPr>
            <a:spLocks noGrp="1"/>
          </p:cNvSpPr>
          <p:nvPr>
            <p:ph type="title"/>
          </p:nvPr>
        </p:nvSpPr>
        <p:spPr/>
        <p:txBody>
          <a:bodyPr/>
          <a:lstStyle/>
          <a:p>
            <a:pPr algn="r" eaLnBrk="1" hangingPunct="1"/>
            <a:r>
              <a:rPr lang="es-ES" sz="3200" b="1" dirty="0" smtClean="0">
                <a:solidFill>
                  <a:srgbClr val="C00000"/>
                </a:solidFill>
              </a:rPr>
              <a:t>DRAWING UP THE STRATEGIC PLAN AT UA</a:t>
            </a:r>
          </a:p>
        </p:txBody>
      </p:sp>
      <p:sp>
        <p:nvSpPr>
          <p:cNvPr id="6151" name="8 Marcador de contenido"/>
          <p:cNvSpPr>
            <a:spLocks noGrp="1"/>
          </p:cNvSpPr>
          <p:nvPr>
            <p:ph idx="1"/>
          </p:nvPr>
        </p:nvSpPr>
        <p:spPr>
          <a:xfrm>
            <a:off x="1428750" y="1484784"/>
            <a:ext cx="7391722" cy="4896544"/>
          </a:xfrm>
        </p:spPr>
        <p:txBody>
          <a:bodyPr/>
          <a:lstStyle/>
          <a:p>
            <a:pPr algn="just" eaLnBrk="1" hangingPunct="1">
              <a:defRPr/>
            </a:pPr>
            <a:r>
              <a:rPr lang="en-GB" sz="2500" dirty="0" smtClean="0">
                <a:solidFill>
                  <a:schemeClr val="tx2">
                    <a:lumMod val="75000"/>
                  </a:schemeClr>
                </a:solidFill>
              </a:rPr>
              <a:t>From September 2006 the group in charge to draw up the Plan started to work together with all members of the University community: students, professors, administrative staff , different services and society</a:t>
            </a:r>
          </a:p>
          <a:p>
            <a:pPr algn="just" eaLnBrk="1" hangingPunct="1">
              <a:buFont typeface="Arial" charset="0"/>
              <a:buNone/>
              <a:defRPr/>
            </a:pPr>
            <a:endParaRPr lang="en-GB" sz="2500" dirty="0" smtClean="0">
              <a:solidFill>
                <a:schemeClr val="tx2">
                  <a:lumMod val="75000"/>
                </a:schemeClr>
              </a:solidFill>
            </a:endParaRPr>
          </a:p>
          <a:p>
            <a:pPr algn="just" eaLnBrk="1" hangingPunct="1">
              <a:defRPr/>
            </a:pPr>
            <a:r>
              <a:rPr lang="en-GB" sz="2500" dirty="0" smtClean="0">
                <a:solidFill>
                  <a:schemeClr val="tx2">
                    <a:lumMod val="75000"/>
                  </a:schemeClr>
                </a:solidFill>
              </a:rPr>
              <a:t>A special web site was created where all documents  where published during the development  and update of the Plan</a:t>
            </a:r>
          </a:p>
          <a:p>
            <a:pPr algn="just" eaLnBrk="1" hangingPunct="1">
              <a:buFont typeface="Arial" charset="0"/>
              <a:buNone/>
              <a:defRPr/>
            </a:pPr>
            <a:r>
              <a:rPr lang="en-GB" sz="2500" dirty="0" smtClean="0"/>
              <a:t> </a:t>
            </a:r>
            <a:r>
              <a:rPr lang="en-GB" sz="2500" dirty="0" smtClean="0">
                <a:hlinkClick r:id="rId5"/>
              </a:rPr>
              <a:t>http://www.ua.es/es/presentacion/pe/plan/index.html</a:t>
            </a:r>
            <a:r>
              <a:rPr lang="en-GB" sz="2500" dirty="0" smtClean="0"/>
              <a:t> </a:t>
            </a:r>
          </a:p>
          <a:p>
            <a:pPr eaLnBrk="1" hangingPunct="1">
              <a:defRPr/>
            </a:pPr>
            <a:endParaRPr lang="en-GB"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7171"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7172" name="7 Grupo"/>
          <p:cNvGrpSpPr>
            <a:grpSpLocks/>
          </p:cNvGrpSpPr>
          <p:nvPr/>
        </p:nvGrpSpPr>
        <p:grpSpPr bwMode="auto">
          <a:xfrm>
            <a:off x="285750" y="0"/>
            <a:ext cx="1071563" cy="5891213"/>
            <a:chOff x="-32" y="-6119408"/>
            <a:chExt cx="1275413" cy="8699987"/>
          </a:xfrm>
        </p:grpSpPr>
        <p:pic>
          <p:nvPicPr>
            <p:cNvPr id="7176"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7177"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7173"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7174" name="7 Título"/>
          <p:cNvSpPr>
            <a:spLocks noGrp="1"/>
          </p:cNvSpPr>
          <p:nvPr>
            <p:ph type="title"/>
          </p:nvPr>
        </p:nvSpPr>
        <p:spPr/>
        <p:txBody>
          <a:bodyPr/>
          <a:lstStyle/>
          <a:p>
            <a:pPr algn="r" eaLnBrk="1" hangingPunct="1"/>
            <a:r>
              <a:rPr lang="es-ES" sz="3600" b="1" smtClean="0">
                <a:solidFill>
                  <a:srgbClr val="C00000"/>
                </a:solidFill>
              </a:rPr>
              <a:t>THE STRATEGIC PLAN AT UA</a:t>
            </a:r>
          </a:p>
        </p:txBody>
      </p:sp>
      <p:sp>
        <p:nvSpPr>
          <p:cNvPr id="7175" name="8 Marcador de contenido"/>
          <p:cNvSpPr>
            <a:spLocks noGrp="1"/>
          </p:cNvSpPr>
          <p:nvPr>
            <p:ph idx="1"/>
          </p:nvPr>
        </p:nvSpPr>
        <p:spPr>
          <a:xfrm>
            <a:off x="1428750" y="1357313"/>
            <a:ext cx="7258050" cy="5000625"/>
          </a:xfrm>
        </p:spPr>
        <p:txBody>
          <a:bodyPr/>
          <a:lstStyle/>
          <a:p>
            <a:pPr algn="just" eaLnBrk="1" hangingPunct="1">
              <a:defRPr/>
            </a:pPr>
            <a:r>
              <a:rPr lang="en-GB" sz="2800" dirty="0" smtClean="0">
                <a:solidFill>
                  <a:schemeClr val="tx2">
                    <a:lumMod val="75000"/>
                  </a:schemeClr>
                </a:solidFill>
              </a:rPr>
              <a:t>The final document on the Strategic Plan of the UA  (with perspectives to 2012) was approved and published  in October 2007</a:t>
            </a:r>
          </a:p>
          <a:p>
            <a:pPr algn="just" eaLnBrk="1" hangingPunct="1">
              <a:buFont typeface="Arial" charset="0"/>
              <a:buNone/>
              <a:defRPr/>
            </a:pPr>
            <a:r>
              <a:rPr lang="en-GB" sz="2800" dirty="0" smtClean="0">
                <a:hlinkClick r:id="rId5"/>
              </a:rPr>
              <a:t>http://www.ua.es/es/presentacion/pe/plan/documentos/PEUA.pdf</a:t>
            </a:r>
            <a:r>
              <a:rPr lang="en-GB" sz="2800" dirty="0" smtClean="0"/>
              <a:t> </a:t>
            </a:r>
          </a:p>
          <a:p>
            <a:pPr algn="just" eaLnBrk="1" hangingPunct="1">
              <a:buFont typeface="Arial" charset="0"/>
              <a:buNone/>
              <a:defRPr/>
            </a:pPr>
            <a:endParaRPr lang="en-GB" sz="2800" dirty="0" smtClean="0"/>
          </a:p>
          <a:p>
            <a:pPr algn="just" eaLnBrk="1" hangingPunct="1">
              <a:buFont typeface="Arial" charset="0"/>
              <a:buNone/>
              <a:defRPr/>
            </a:pPr>
            <a:endParaRPr lang="en-GB" sz="2800" dirty="0" smtClean="0"/>
          </a:p>
          <a:p>
            <a:pPr algn="just" eaLnBrk="1" hangingPunct="1">
              <a:buFont typeface="Wingdings" pitchFamily="2" charset="2"/>
              <a:buChar char="Ø"/>
              <a:defRPr/>
            </a:pPr>
            <a:r>
              <a:rPr lang="en-GB" sz="2800" dirty="0" smtClean="0">
                <a:solidFill>
                  <a:schemeClr val="tx2">
                    <a:lumMod val="75000"/>
                  </a:schemeClr>
                </a:solidFill>
              </a:rPr>
              <a:t>Each year a Report on the monitoring is published on the same web site</a:t>
            </a:r>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cstate="print"/>
          <a:srcRect/>
          <a:stretch>
            <a:fillRect/>
          </a:stretch>
        </p:blipFill>
        <p:spPr bwMode="auto">
          <a:xfrm>
            <a:off x="2124075" y="1773238"/>
            <a:ext cx="4581525" cy="1085850"/>
          </a:xfrm>
          <a:prstGeom prst="rect">
            <a:avLst/>
          </a:prstGeom>
          <a:noFill/>
          <a:ln w="9525">
            <a:noFill/>
            <a:miter lim="800000"/>
            <a:headEnd/>
            <a:tailEnd/>
          </a:ln>
        </p:spPr>
      </p:pic>
      <p:sp>
        <p:nvSpPr>
          <p:cNvPr id="8195" name="3 Título"/>
          <p:cNvSpPr>
            <a:spLocks noGrp="1"/>
          </p:cNvSpPr>
          <p:nvPr>
            <p:ph type="ctrTitle"/>
          </p:nvPr>
        </p:nvSpPr>
        <p:spPr/>
        <p:txBody>
          <a:bodyPr/>
          <a:lstStyle/>
          <a:p>
            <a:pPr eaLnBrk="1" hangingPunct="1"/>
            <a:r>
              <a:rPr lang="es-ES" smtClean="0"/>
              <a:t/>
            </a:r>
            <a:br>
              <a:rPr lang="es-ES" smtClean="0"/>
            </a:br>
            <a:r>
              <a:rPr lang="es-ES" smtClean="0"/>
              <a:t/>
            </a:r>
            <a:br>
              <a:rPr lang="es-ES" smtClean="0"/>
            </a:br>
            <a:r>
              <a:rPr lang="es-ES" smtClean="0"/>
              <a:t/>
            </a:r>
            <a:br>
              <a:rPr lang="es-ES" smtClean="0"/>
            </a:br>
            <a:endParaRPr lang="es-ES" smtClean="0"/>
          </a:p>
        </p:txBody>
      </p:sp>
      <p:sp>
        <p:nvSpPr>
          <p:cNvPr id="5" name="4 Subtítulo"/>
          <p:cNvSpPr>
            <a:spLocks noGrp="1"/>
          </p:cNvSpPr>
          <p:nvPr>
            <p:ph type="subTitle" idx="1"/>
          </p:nvPr>
        </p:nvSpPr>
        <p:spPr>
          <a:xfrm>
            <a:off x="1643063" y="3929063"/>
            <a:ext cx="6400800" cy="1752600"/>
          </a:xfrm>
        </p:spPr>
        <p:txBody>
          <a:bodyPr/>
          <a:lstStyle/>
          <a:p>
            <a:pPr marL="0" lvl="1" eaLnBrk="1" hangingPunct="1">
              <a:defRPr/>
            </a:pPr>
            <a:r>
              <a:rPr lang="en-GB" sz="3200" dirty="0" smtClean="0">
                <a:solidFill>
                  <a:srgbClr val="003366"/>
                </a:solidFill>
              </a:rPr>
              <a:t>STRATEGIC PLAN AT THE UA</a:t>
            </a:r>
          </a:p>
          <a:p>
            <a:pPr eaLnBrk="1" hangingPunct="1">
              <a:defRPr/>
            </a:pP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r"/>
            <a:r>
              <a:rPr lang="es-ES" sz="3600" b="1">
                <a:solidFill>
                  <a:srgbClr val="C00000"/>
                </a:solidFill>
                <a:latin typeface="Calibri" pitchFamily="34" charset="0"/>
              </a:rPr>
              <a:t>METHODOLOGY: MODEL</a:t>
            </a:r>
          </a:p>
        </p:txBody>
      </p:sp>
      <p:sp>
        <p:nvSpPr>
          <p:cNvPr id="9219"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9220" name="7 Grupo"/>
          <p:cNvGrpSpPr>
            <a:grpSpLocks/>
          </p:cNvGrpSpPr>
          <p:nvPr/>
        </p:nvGrpSpPr>
        <p:grpSpPr bwMode="auto">
          <a:xfrm>
            <a:off x="214313" y="0"/>
            <a:ext cx="774700" cy="6143625"/>
            <a:chOff x="-31" y="-914374"/>
            <a:chExt cx="1178113" cy="7772376"/>
          </a:xfrm>
        </p:grpSpPr>
        <p:pic>
          <p:nvPicPr>
            <p:cNvPr id="9254" name="Picture 4" descr="Logo PE val"/>
            <p:cNvPicPr>
              <a:picLocks noChangeAspect="1" noChangeArrowheads="1"/>
            </p:cNvPicPr>
            <p:nvPr/>
          </p:nvPicPr>
          <p:blipFill>
            <a:blip r:embed="rId3" cstate="print"/>
            <a:srcRect t="13254"/>
            <a:stretch>
              <a:fillRect/>
            </a:stretch>
          </p:blipFill>
          <p:spPr bwMode="auto">
            <a:xfrm rot="-5400000">
              <a:off x="-2125607" y="3554312"/>
              <a:ext cx="5429266" cy="1178113"/>
            </a:xfrm>
            <a:prstGeom prst="rect">
              <a:avLst/>
            </a:prstGeom>
            <a:noFill/>
            <a:ln w="9525">
              <a:noFill/>
              <a:miter lim="800000"/>
              <a:headEnd/>
              <a:tailEnd/>
            </a:ln>
          </p:spPr>
        </p:pic>
        <p:pic>
          <p:nvPicPr>
            <p:cNvPr id="9255" name="Picture 2"/>
            <p:cNvPicPr>
              <a:picLocks noChangeAspect="1" noChangeArrowheads="1"/>
            </p:cNvPicPr>
            <p:nvPr/>
          </p:nvPicPr>
          <p:blipFill>
            <a:blip r:embed="rId4" cstate="print"/>
            <a:srcRect l="30646" r="30646" b="46661"/>
            <a:stretch>
              <a:fillRect/>
            </a:stretch>
          </p:blipFill>
          <p:spPr bwMode="auto">
            <a:xfrm>
              <a:off x="-31" y="-914374"/>
              <a:ext cx="909373" cy="914374"/>
            </a:xfrm>
            <a:prstGeom prst="rect">
              <a:avLst/>
            </a:prstGeom>
            <a:noFill/>
            <a:ln w="9525">
              <a:noFill/>
              <a:miter lim="800000"/>
              <a:headEnd/>
              <a:tailEnd/>
            </a:ln>
          </p:spPr>
        </p:pic>
      </p:grpSp>
      <p:sp>
        <p:nvSpPr>
          <p:cNvPr id="9221"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0" name="9 Proceso"/>
          <p:cNvSpPr/>
          <p:nvPr/>
        </p:nvSpPr>
        <p:spPr>
          <a:xfrm>
            <a:off x="4572000" y="1428750"/>
            <a:ext cx="1785938" cy="500063"/>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600" dirty="0"/>
              <a:t>MISSION</a:t>
            </a:r>
          </a:p>
        </p:txBody>
      </p:sp>
      <p:sp>
        <p:nvSpPr>
          <p:cNvPr id="11" name="10 Proceso"/>
          <p:cNvSpPr/>
          <p:nvPr/>
        </p:nvSpPr>
        <p:spPr>
          <a:xfrm>
            <a:off x="4643438" y="2143125"/>
            <a:ext cx="1714500" cy="3571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t>VALUES</a:t>
            </a:r>
          </a:p>
        </p:txBody>
      </p:sp>
      <p:sp>
        <p:nvSpPr>
          <p:cNvPr id="12" name="11 Proceso"/>
          <p:cNvSpPr/>
          <p:nvPr/>
        </p:nvSpPr>
        <p:spPr>
          <a:xfrm>
            <a:off x="7072313" y="2643188"/>
            <a:ext cx="1571625" cy="4286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t>STRATEGIC AXES</a:t>
            </a:r>
          </a:p>
        </p:txBody>
      </p:sp>
      <p:sp>
        <p:nvSpPr>
          <p:cNvPr id="13" name="12 Proceso"/>
          <p:cNvSpPr/>
          <p:nvPr/>
        </p:nvSpPr>
        <p:spPr>
          <a:xfrm>
            <a:off x="4786313" y="3286125"/>
            <a:ext cx="1500187" cy="2857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t>SWOT </a:t>
            </a:r>
          </a:p>
        </p:txBody>
      </p:sp>
      <p:sp>
        <p:nvSpPr>
          <p:cNvPr id="14" name="13 Proceso"/>
          <p:cNvSpPr/>
          <p:nvPr/>
        </p:nvSpPr>
        <p:spPr>
          <a:xfrm>
            <a:off x="3286125" y="2714625"/>
            <a:ext cx="1285875" cy="3571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t>KEY FACTORS</a:t>
            </a:r>
          </a:p>
        </p:txBody>
      </p:sp>
      <p:sp>
        <p:nvSpPr>
          <p:cNvPr id="15" name="14 Proceso"/>
          <p:cNvSpPr/>
          <p:nvPr/>
        </p:nvSpPr>
        <p:spPr>
          <a:xfrm>
            <a:off x="1857375" y="2714625"/>
            <a:ext cx="1143000" cy="3571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t>GROUPS</a:t>
            </a:r>
          </a:p>
        </p:txBody>
      </p:sp>
      <p:sp>
        <p:nvSpPr>
          <p:cNvPr id="16" name="15 Proceso"/>
          <p:cNvSpPr/>
          <p:nvPr/>
        </p:nvSpPr>
        <p:spPr>
          <a:xfrm>
            <a:off x="2857500" y="3286125"/>
            <a:ext cx="1285875" cy="2857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t>SCENARIOS</a:t>
            </a:r>
          </a:p>
        </p:txBody>
      </p:sp>
      <p:sp>
        <p:nvSpPr>
          <p:cNvPr id="17" name="16 Proceso"/>
          <p:cNvSpPr/>
          <p:nvPr/>
        </p:nvSpPr>
        <p:spPr>
          <a:xfrm>
            <a:off x="4786313" y="4000500"/>
            <a:ext cx="1500187" cy="2857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t>OBJECTIVES</a:t>
            </a:r>
          </a:p>
        </p:txBody>
      </p:sp>
      <p:sp>
        <p:nvSpPr>
          <p:cNvPr id="18" name="17 Rectángulo"/>
          <p:cNvSpPr/>
          <p:nvPr/>
        </p:nvSpPr>
        <p:spPr>
          <a:xfrm>
            <a:off x="1357313" y="4000500"/>
            <a:ext cx="135731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t>VISION</a:t>
            </a:r>
          </a:p>
        </p:txBody>
      </p:sp>
      <p:sp>
        <p:nvSpPr>
          <p:cNvPr id="19" name="18 Rectángulo"/>
          <p:cNvSpPr/>
          <p:nvPr/>
        </p:nvSpPr>
        <p:spPr>
          <a:xfrm>
            <a:off x="4786313" y="4714875"/>
            <a:ext cx="150018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t>INDICATORS</a:t>
            </a:r>
          </a:p>
        </p:txBody>
      </p:sp>
      <p:sp>
        <p:nvSpPr>
          <p:cNvPr id="20" name="19 Rectángulo"/>
          <p:cNvSpPr/>
          <p:nvPr/>
        </p:nvSpPr>
        <p:spPr>
          <a:xfrm flipH="1">
            <a:off x="4786313" y="5357813"/>
            <a:ext cx="1500187"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t>ACCTIONS</a:t>
            </a:r>
          </a:p>
        </p:txBody>
      </p:sp>
      <p:cxnSp>
        <p:nvCxnSpPr>
          <p:cNvPr id="22" name="21 Conector recto de flecha"/>
          <p:cNvCxnSpPr>
            <a:stCxn id="10" idx="2"/>
          </p:cNvCxnSpPr>
          <p:nvPr/>
        </p:nvCxnSpPr>
        <p:spPr>
          <a:xfrm rot="5400000">
            <a:off x="5357813" y="2035175"/>
            <a:ext cx="2143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11" idx="2"/>
            <a:endCxn id="13" idx="0"/>
          </p:cNvCxnSpPr>
          <p:nvPr/>
        </p:nvCxnSpPr>
        <p:spPr>
          <a:xfrm rot="16200000" flipH="1">
            <a:off x="5126038" y="2874963"/>
            <a:ext cx="785812"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10800000">
            <a:off x="1428750" y="1928813"/>
            <a:ext cx="31432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6357938" y="1928813"/>
            <a:ext cx="15716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a:off x="7073107" y="2499519"/>
            <a:ext cx="285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rot="16200000" flipH="1">
            <a:off x="7608094" y="2250282"/>
            <a:ext cx="714375"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p:cNvCxnSpPr>
            <a:stCxn id="11" idx="3"/>
          </p:cNvCxnSpPr>
          <p:nvPr/>
        </p:nvCxnSpPr>
        <p:spPr>
          <a:xfrm>
            <a:off x="6357938" y="2320925"/>
            <a:ext cx="857250" cy="36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rot="5400000">
            <a:off x="393700" y="2963863"/>
            <a:ext cx="20716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p:cNvCxnSpPr>
            <a:stCxn id="12" idx="2"/>
          </p:cNvCxnSpPr>
          <p:nvPr/>
        </p:nvCxnSpPr>
        <p:spPr>
          <a:xfrm rot="5400000">
            <a:off x="7286625" y="3643313"/>
            <a:ext cx="11445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endCxn id="17" idx="3"/>
          </p:cNvCxnSpPr>
          <p:nvPr/>
        </p:nvCxnSpPr>
        <p:spPr>
          <a:xfrm rot="10800000">
            <a:off x="6286500" y="4143375"/>
            <a:ext cx="1571625"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18" idx="3"/>
            <a:endCxn id="17" idx="1"/>
          </p:cNvCxnSpPr>
          <p:nvPr/>
        </p:nvCxnSpPr>
        <p:spPr>
          <a:xfrm flipV="1">
            <a:off x="2714625" y="4143375"/>
            <a:ext cx="207168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53 Conector angular"/>
          <p:cNvCxnSpPr>
            <a:stCxn id="14" idx="2"/>
          </p:cNvCxnSpPr>
          <p:nvPr/>
        </p:nvCxnSpPr>
        <p:spPr>
          <a:xfrm rot="5400000">
            <a:off x="3750470" y="3107531"/>
            <a:ext cx="214312" cy="1428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rot="10800000">
            <a:off x="2428875" y="2500313"/>
            <a:ext cx="2214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rot="5400000">
            <a:off x="3749676" y="2606675"/>
            <a:ext cx="21431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60 Conector recto"/>
          <p:cNvCxnSpPr>
            <a:endCxn id="15" idx="0"/>
          </p:cNvCxnSpPr>
          <p:nvPr/>
        </p:nvCxnSpPr>
        <p:spPr>
          <a:xfrm rot="5400000">
            <a:off x="2320926" y="2606675"/>
            <a:ext cx="21431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a:stCxn id="13" idx="2"/>
            <a:endCxn id="17" idx="0"/>
          </p:cNvCxnSpPr>
          <p:nvPr/>
        </p:nvCxnSpPr>
        <p:spPr>
          <a:xfrm rot="5400000">
            <a:off x="5322094" y="3786982"/>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stCxn id="17" idx="2"/>
            <a:endCxn id="19" idx="0"/>
          </p:cNvCxnSpPr>
          <p:nvPr/>
        </p:nvCxnSpPr>
        <p:spPr>
          <a:xfrm rot="5400000">
            <a:off x="5322094" y="4501357"/>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a:stCxn id="19" idx="2"/>
            <a:endCxn id="20" idx="0"/>
          </p:cNvCxnSpPr>
          <p:nvPr/>
        </p:nvCxnSpPr>
        <p:spPr>
          <a:xfrm rot="5400000">
            <a:off x="5358606" y="5179219"/>
            <a:ext cx="3571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a:stCxn id="13" idx="1"/>
            <a:endCxn id="16" idx="3"/>
          </p:cNvCxnSpPr>
          <p:nvPr/>
        </p:nvCxnSpPr>
        <p:spPr>
          <a:xfrm rot="10800000">
            <a:off x="4143375" y="3429000"/>
            <a:ext cx="6429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70 Conector recto"/>
          <p:cNvCxnSpPr>
            <a:stCxn id="16" idx="1"/>
          </p:cNvCxnSpPr>
          <p:nvPr/>
        </p:nvCxnSpPr>
        <p:spPr>
          <a:xfrm rot="10800000">
            <a:off x="1428750" y="3429000"/>
            <a:ext cx="142875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827088" y="333375"/>
            <a:ext cx="7527925" cy="727075"/>
          </a:xfrm>
          <a:prstGeom prst="rect">
            <a:avLst/>
          </a:prstGeom>
          <a:noFill/>
          <a:ln w="9525">
            <a:noFill/>
            <a:miter lim="800000"/>
            <a:headEnd/>
            <a:tailEnd/>
          </a:ln>
        </p:spPr>
        <p:txBody>
          <a:bodyPr anchor="ctr"/>
          <a:lstStyle/>
          <a:p>
            <a:pPr algn="ctr"/>
            <a:endParaRPr lang="es-ES" sz="3200" b="1">
              <a:solidFill>
                <a:srgbClr val="003366"/>
              </a:solidFill>
              <a:latin typeface="Calibri" pitchFamily="34" charset="0"/>
            </a:endParaRPr>
          </a:p>
        </p:txBody>
      </p:sp>
      <p:sp>
        <p:nvSpPr>
          <p:cNvPr id="10243" name="Rectangle 5"/>
          <p:cNvSpPr>
            <a:spLocks noChangeArrowheads="1"/>
          </p:cNvSpPr>
          <p:nvPr/>
        </p:nvSpPr>
        <p:spPr bwMode="auto">
          <a:xfrm>
            <a:off x="1654175" y="1700213"/>
            <a:ext cx="7489825" cy="3813175"/>
          </a:xfrm>
          <a:prstGeom prst="rect">
            <a:avLst/>
          </a:prstGeom>
          <a:noFill/>
          <a:ln w="9525">
            <a:noFill/>
            <a:miter lim="800000"/>
            <a:headEnd/>
            <a:tailEnd/>
          </a:ln>
        </p:spPr>
        <p:txBody>
          <a:bodyPr/>
          <a:lstStyle/>
          <a:p>
            <a:pPr marL="342900" indent="-342900">
              <a:spcBef>
                <a:spcPct val="20000"/>
              </a:spcBef>
              <a:buFontTx/>
              <a:buChar char="•"/>
            </a:pPr>
            <a:endParaRPr lang="es-ES" sz="2800">
              <a:solidFill>
                <a:srgbClr val="003366"/>
              </a:solidFill>
              <a:latin typeface="Calibri" pitchFamily="34" charset="0"/>
            </a:endParaRPr>
          </a:p>
          <a:p>
            <a:pPr marL="342900" indent="-342900">
              <a:spcBef>
                <a:spcPct val="20000"/>
              </a:spcBef>
              <a:buFontTx/>
              <a:buChar char="•"/>
            </a:pPr>
            <a:endParaRPr lang="es-ES" sz="2800">
              <a:solidFill>
                <a:srgbClr val="003366"/>
              </a:solidFill>
              <a:latin typeface="Calibri" pitchFamily="34" charset="0"/>
            </a:endParaRPr>
          </a:p>
        </p:txBody>
      </p:sp>
      <p:grpSp>
        <p:nvGrpSpPr>
          <p:cNvPr id="10244" name="7 Grupo"/>
          <p:cNvGrpSpPr>
            <a:grpSpLocks/>
          </p:cNvGrpSpPr>
          <p:nvPr/>
        </p:nvGrpSpPr>
        <p:grpSpPr bwMode="auto">
          <a:xfrm>
            <a:off x="285750" y="0"/>
            <a:ext cx="1071563" cy="5891213"/>
            <a:chOff x="-32" y="-6119408"/>
            <a:chExt cx="1275413" cy="8699987"/>
          </a:xfrm>
        </p:grpSpPr>
        <p:pic>
          <p:nvPicPr>
            <p:cNvPr id="10248" name="Picture 4" descr="Logo PE val"/>
            <p:cNvPicPr>
              <a:picLocks noChangeAspect="1" noChangeArrowheads="1"/>
            </p:cNvPicPr>
            <p:nvPr/>
          </p:nvPicPr>
          <p:blipFill>
            <a:blip r:embed="rId3" cstate="print"/>
            <a:srcRect t="13254"/>
            <a:stretch>
              <a:fillRect/>
            </a:stretch>
          </p:blipFill>
          <p:spPr bwMode="auto">
            <a:xfrm rot="-5400000">
              <a:off x="-2125608" y="-723111"/>
              <a:ext cx="5429266" cy="1178113"/>
            </a:xfrm>
            <a:prstGeom prst="rect">
              <a:avLst/>
            </a:prstGeom>
            <a:noFill/>
            <a:ln w="9525">
              <a:noFill/>
              <a:miter lim="800000"/>
              <a:headEnd/>
              <a:tailEnd/>
            </a:ln>
          </p:spPr>
        </p:pic>
        <p:pic>
          <p:nvPicPr>
            <p:cNvPr id="10249" name="Picture 2"/>
            <p:cNvPicPr>
              <a:picLocks noChangeAspect="1" noChangeArrowheads="1"/>
            </p:cNvPicPr>
            <p:nvPr/>
          </p:nvPicPr>
          <p:blipFill>
            <a:blip r:embed="rId4" cstate="print"/>
            <a:srcRect l="30646" r="30646" b="46661"/>
            <a:stretch>
              <a:fillRect/>
            </a:stretch>
          </p:blipFill>
          <p:spPr bwMode="auto">
            <a:xfrm>
              <a:off x="-32" y="-6119408"/>
              <a:ext cx="1275413" cy="1282427"/>
            </a:xfrm>
            <a:prstGeom prst="rect">
              <a:avLst/>
            </a:prstGeom>
            <a:noFill/>
            <a:ln w="9525">
              <a:noFill/>
              <a:miter lim="800000"/>
              <a:headEnd/>
              <a:tailEnd/>
            </a:ln>
          </p:spPr>
        </p:pic>
      </p:grpSp>
      <p:sp>
        <p:nvSpPr>
          <p:cNvPr id="10245" name="Rectangle 5"/>
          <p:cNvSpPr>
            <a:spLocks noChangeArrowheads="1"/>
          </p:cNvSpPr>
          <p:nvPr/>
        </p:nvSpPr>
        <p:spPr bwMode="auto">
          <a:xfrm>
            <a:off x="1763713" y="1700213"/>
            <a:ext cx="7092950" cy="3813175"/>
          </a:xfrm>
          <a:prstGeom prst="rect">
            <a:avLst/>
          </a:prstGeom>
          <a:noFill/>
          <a:ln w="9525">
            <a:noFill/>
            <a:miter lim="800000"/>
            <a:headEnd/>
            <a:tailEnd/>
          </a:ln>
        </p:spPr>
        <p:txBody>
          <a:bodyPr/>
          <a:lstStyle/>
          <a:p>
            <a:pPr marL="342900" indent="-342900">
              <a:spcBef>
                <a:spcPct val="20000"/>
              </a:spcBef>
            </a:pPr>
            <a:r>
              <a:rPr lang="en-GB" sz="2500">
                <a:solidFill>
                  <a:srgbClr val="003366"/>
                </a:solidFill>
                <a:latin typeface="Calibri" pitchFamily="34" charset="0"/>
              </a:rPr>
              <a:t>	</a:t>
            </a:r>
          </a:p>
        </p:txBody>
      </p:sp>
      <p:sp>
        <p:nvSpPr>
          <p:cNvPr id="10246" name="7 Título"/>
          <p:cNvSpPr>
            <a:spLocks noGrp="1"/>
          </p:cNvSpPr>
          <p:nvPr>
            <p:ph type="title"/>
          </p:nvPr>
        </p:nvSpPr>
        <p:spPr/>
        <p:txBody>
          <a:bodyPr/>
          <a:lstStyle/>
          <a:p>
            <a:pPr algn="r" eaLnBrk="1" hangingPunct="1"/>
            <a:r>
              <a:rPr lang="es-ES" sz="3600" b="1" dirty="0" smtClean="0">
                <a:solidFill>
                  <a:srgbClr val="C00000"/>
                </a:solidFill>
              </a:rPr>
              <a:t>WORKING GROUP</a:t>
            </a:r>
          </a:p>
        </p:txBody>
      </p:sp>
      <p:sp>
        <p:nvSpPr>
          <p:cNvPr id="10247" name="8 Marcador de contenido"/>
          <p:cNvSpPr>
            <a:spLocks noGrp="1"/>
          </p:cNvSpPr>
          <p:nvPr>
            <p:ph idx="1"/>
          </p:nvPr>
        </p:nvSpPr>
        <p:spPr>
          <a:xfrm>
            <a:off x="1428750" y="1196752"/>
            <a:ext cx="7258050" cy="5256584"/>
          </a:xfrm>
        </p:spPr>
        <p:txBody>
          <a:bodyPr/>
          <a:lstStyle/>
          <a:p>
            <a:pPr eaLnBrk="1" hangingPunct="1">
              <a:buFont typeface="Arial" charset="0"/>
              <a:buNone/>
              <a:defRPr/>
            </a:pPr>
            <a:r>
              <a:rPr lang="en-GB" sz="1800" dirty="0" smtClean="0">
                <a:solidFill>
                  <a:schemeClr val="tx2">
                    <a:lumMod val="75000"/>
                  </a:schemeClr>
                </a:solidFill>
              </a:rPr>
              <a:t>COORDINATORS:</a:t>
            </a:r>
          </a:p>
          <a:p>
            <a:pPr lvl="2" eaLnBrk="1" hangingPunct="1">
              <a:buFont typeface="Arial" charset="0"/>
              <a:buNone/>
              <a:defRPr/>
            </a:pPr>
            <a:r>
              <a:rPr lang="en-GB" sz="1800" dirty="0" smtClean="0">
                <a:solidFill>
                  <a:schemeClr val="tx2">
                    <a:lumMod val="75000"/>
                  </a:schemeClr>
                </a:solidFill>
              </a:rPr>
              <a:t> Maria </a:t>
            </a:r>
            <a:r>
              <a:rPr lang="en-GB" sz="1800" dirty="0" err="1" smtClean="0">
                <a:solidFill>
                  <a:schemeClr val="tx2">
                    <a:lumMod val="75000"/>
                  </a:schemeClr>
                </a:solidFill>
              </a:rPr>
              <a:t>Cecilla</a:t>
            </a:r>
            <a:r>
              <a:rPr lang="en-GB" sz="1800" dirty="0" smtClean="0">
                <a:solidFill>
                  <a:schemeClr val="tx2">
                    <a:lumMod val="75000"/>
                  </a:schemeClr>
                </a:solidFill>
              </a:rPr>
              <a:t> </a:t>
            </a:r>
            <a:r>
              <a:rPr lang="en-GB" sz="1800" dirty="0" err="1" smtClean="0">
                <a:solidFill>
                  <a:schemeClr val="tx2">
                    <a:lumMod val="75000"/>
                  </a:schemeClr>
                </a:solidFill>
              </a:rPr>
              <a:t>Gómez</a:t>
            </a:r>
            <a:r>
              <a:rPr lang="en-GB" sz="1800" dirty="0" smtClean="0">
                <a:solidFill>
                  <a:schemeClr val="tx2">
                    <a:lumMod val="75000"/>
                  </a:schemeClr>
                </a:solidFill>
              </a:rPr>
              <a:t> Luca</a:t>
            </a:r>
          </a:p>
          <a:p>
            <a:pPr lvl="2" eaLnBrk="1" hangingPunct="1">
              <a:buFont typeface="Arial" charset="0"/>
              <a:buNone/>
              <a:defRPr/>
            </a:pPr>
            <a:r>
              <a:rPr lang="en-GB" sz="1800" dirty="0" smtClean="0">
                <a:solidFill>
                  <a:schemeClr val="tx2">
                    <a:lumMod val="75000"/>
                  </a:schemeClr>
                </a:solidFill>
              </a:rPr>
              <a:t>Juana Dolores </a:t>
            </a:r>
            <a:r>
              <a:rPr lang="en-GB" sz="1800" dirty="0" err="1" smtClean="0">
                <a:solidFill>
                  <a:schemeClr val="tx2">
                    <a:lumMod val="75000"/>
                  </a:schemeClr>
                </a:solidFill>
              </a:rPr>
              <a:t>Jordá</a:t>
            </a:r>
            <a:r>
              <a:rPr lang="en-GB" sz="1800" dirty="0" smtClean="0">
                <a:solidFill>
                  <a:schemeClr val="tx2">
                    <a:lumMod val="75000"/>
                  </a:schemeClr>
                </a:solidFill>
              </a:rPr>
              <a:t> </a:t>
            </a:r>
            <a:r>
              <a:rPr lang="en-GB" sz="1800" dirty="0" err="1" smtClean="0">
                <a:solidFill>
                  <a:schemeClr val="tx2">
                    <a:lumMod val="75000"/>
                  </a:schemeClr>
                </a:solidFill>
              </a:rPr>
              <a:t>Guijarro</a:t>
            </a:r>
            <a:endParaRPr lang="en-GB" sz="1800" dirty="0" smtClean="0">
              <a:solidFill>
                <a:schemeClr val="tx2">
                  <a:lumMod val="75000"/>
                </a:schemeClr>
              </a:solidFill>
            </a:endParaRPr>
          </a:p>
          <a:p>
            <a:pPr lvl="2" eaLnBrk="1" hangingPunct="1">
              <a:buFont typeface="Arial" charset="0"/>
              <a:buNone/>
              <a:defRPr/>
            </a:pPr>
            <a:r>
              <a:rPr lang="en-GB" sz="1800" dirty="0" smtClean="0">
                <a:solidFill>
                  <a:schemeClr val="tx2">
                    <a:lumMod val="75000"/>
                  </a:schemeClr>
                </a:solidFill>
              </a:rPr>
              <a:t>Jose Francisco Molina </a:t>
            </a:r>
            <a:r>
              <a:rPr lang="en-GB" sz="1800" dirty="0" err="1" smtClean="0">
                <a:solidFill>
                  <a:schemeClr val="tx2">
                    <a:lumMod val="75000"/>
                  </a:schemeClr>
                </a:solidFill>
              </a:rPr>
              <a:t>Azorin</a:t>
            </a:r>
            <a:endParaRPr lang="en-GB" sz="1800" dirty="0" smtClean="0">
              <a:solidFill>
                <a:schemeClr val="tx2">
                  <a:lumMod val="75000"/>
                </a:schemeClr>
              </a:solidFill>
            </a:endParaRPr>
          </a:p>
          <a:p>
            <a:pPr lvl="2" eaLnBrk="1" hangingPunct="1">
              <a:buFont typeface="Arial" charset="0"/>
              <a:buNone/>
              <a:defRPr/>
            </a:pPr>
            <a:endParaRPr lang="en-GB" sz="1800" dirty="0" smtClean="0">
              <a:solidFill>
                <a:schemeClr val="tx2">
                  <a:lumMod val="75000"/>
                </a:schemeClr>
              </a:solidFill>
            </a:endParaRPr>
          </a:p>
          <a:p>
            <a:pPr eaLnBrk="1" hangingPunct="1">
              <a:buFont typeface="Arial" charset="0"/>
              <a:buNone/>
              <a:defRPr/>
            </a:pPr>
            <a:r>
              <a:rPr lang="en-GB" sz="1800" dirty="0" smtClean="0">
                <a:solidFill>
                  <a:schemeClr val="tx2">
                    <a:lumMod val="75000"/>
                  </a:schemeClr>
                </a:solidFill>
              </a:rPr>
              <a:t>Board of Directors</a:t>
            </a:r>
          </a:p>
          <a:p>
            <a:pPr eaLnBrk="1" hangingPunct="1">
              <a:buFont typeface="Arial" charset="0"/>
              <a:buNone/>
              <a:defRPr/>
            </a:pPr>
            <a:endParaRPr lang="en-GB" sz="1800" dirty="0" smtClean="0">
              <a:solidFill>
                <a:schemeClr val="tx2">
                  <a:lumMod val="75000"/>
                </a:schemeClr>
              </a:solidFill>
            </a:endParaRPr>
          </a:p>
          <a:p>
            <a:pPr eaLnBrk="1" hangingPunct="1">
              <a:buFont typeface="Arial" charset="0"/>
              <a:buNone/>
              <a:defRPr/>
            </a:pPr>
            <a:r>
              <a:rPr lang="en-GB" sz="1800" dirty="0" smtClean="0">
                <a:solidFill>
                  <a:schemeClr val="tx2">
                    <a:lumMod val="75000"/>
                  </a:schemeClr>
                </a:solidFill>
              </a:rPr>
              <a:t>External  advisory:</a:t>
            </a:r>
          </a:p>
          <a:p>
            <a:pPr lvl="2" eaLnBrk="1" hangingPunct="1">
              <a:buFont typeface="Arial" charset="0"/>
              <a:buNone/>
              <a:defRPr/>
            </a:pPr>
            <a:r>
              <a:rPr lang="en-GB" sz="1800" dirty="0" smtClean="0">
                <a:solidFill>
                  <a:schemeClr val="tx2">
                    <a:lumMod val="75000"/>
                  </a:schemeClr>
                </a:solidFill>
              </a:rPr>
              <a:t>UNESCO CHAIR Dep. of </a:t>
            </a:r>
            <a:r>
              <a:rPr lang="en-GB" sz="1800" dirty="0" err="1" smtClean="0">
                <a:solidFill>
                  <a:schemeClr val="tx2">
                    <a:lumMod val="75000"/>
                  </a:schemeClr>
                </a:solidFill>
              </a:rPr>
              <a:t>Univers</a:t>
            </a:r>
            <a:r>
              <a:rPr lang="en-GB" sz="1800" dirty="0" smtClean="0">
                <a:solidFill>
                  <a:schemeClr val="tx2">
                    <a:lumMod val="75000"/>
                  </a:schemeClr>
                </a:solidFill>
              </a:rPr>
              <a:t>. </a:t>
            </a:r>
            <a:r>
              <a:rPr lang="en-GB" sz="1800" dirty="0" err="1" smtClean="0">
                <a:solidFill>
                  <a:schemeClr val="tx2">
                    <a:lumMod val="75000"/>
                  </a:schemeClr>
                </a:solidFill>
              </a:rPr>
              <a:t>Managments</a:t>
            </a:r>
            <a:r>
              <a:rPr lang="en-GB" sz="1800" dirty="0" smtClean="0">
                <a:solidFill>
                  <a:schemeClr val="tx2">
                    <a:lumMod val="75000"/>
                  </a:schemeClr>
                </a:solidFill>
              </a:rPr>
              <a:t> of the </a:t>
            </a:r>
            <a:r>
              <a:rPr lang="en-GB" sz="1800" dirty="0" err="1" smtClean="0">
                <a:solidFill>
                  <a:schemeClr val="tx2">
                    <a:lumMod val="75000"/>
                  </a:schemeClr>
                </a:solidFill>
              </a:rPr>
              <a:t>Polytech</a:t>
            </a:r>
            <a:r>
              <a:rPr lang="en-GB" sz="1800" dirty="0" smtClean="0">
                <a:solidFill>
                  <a:schemeClr val="tx2">
                    <a:lumMod val="75000"/>
                  </a:schemeClr>
                </a:solidFill>
              </a:rPr>
              <a:t>. University of </a:t>
            </a:r>
            <a:r>
              <a:rPr lang="en-GB" sz="1800" dirty="0" err="1" smtClean="0">
                <a:solidFill>
                  <a:schemeClr val="tx2">
                    <a:lumMod val="75000"/>
                  </a:schemeClr>
                </a:solidFill>
              </a:rPr>
              <a:t>Catalunya</a:t>
            </a:r>
            <a:endParaRPr lang="en-GB" sz="1800" dirty="0" smtClean="0">
              <a:solidFill>
                <a:schemeClr val="tx2">
                  <a:lumMod val="75000"/>
                </a:schemeClr>
              </a:solidFill>
            </a:endParaRPr>
          </a:p>
          <a:p>
            <a:pPr lvl="2" eaLnBrk="1" hangingPunct="1">
              <a:buFont typeface="Arial" charset="0"/>
              <a:buNone/>
              <a:defRPr/>
            </a:pPr>
            <a:endParaRPr lang="en-GB" sz="1800" dirty="0" smtClean="0">
              <a:solidFill>
                <a:schemeClr val="tx2">
                  <a:lumMod val="75000"/>
                </a:schemeClr>
              </a:solidFill>
            </a:endParaRPr>
          </a:p>
          <a:p>
            <a:pPr eaLnBrk="1" hangingPunct="1">
              <a:buFont typeface="Arial" charset="0"/>
              <a:buNone/>
              <a:defRPr/>
            </a:pPr>
            <a:r>
              <a:rPr lang="en-GB" sz="1800" dirty="0" smtClean="0">
                <a:solidFill>
                  <a:schemeClr val="tx2">
                    <a:lumMod val="75000"/>
                  </a:schemeClr>
                </a:solidFill>
              </a:rPr>
              <a:t>Planning group:</a:t>
            </a:r>
          </a:p>
          <a:p>
            <a:pPr lvl="2" eaLnBrk="1" hangingPunct="1">
              <a:buFont typeface="Arial" charset="0"/>
              <a:buNone/>
              <a:defRPr/>
            </a:pPr>
            <a:r>
              <a:rPr lang="en-GB" sz="1800" dirty="0" smtClean="0">
                <a:solidFill>
                  <a:schemeClr val="tx2">
                    <a:lumMod val="75000"/>
                  </a:schemeClr>
                </a:solidFill>
              </a:rPr>
              <a:t>All vice rectors and managers of the UA</a:t>
            </a:r>
          </a:p>
          <a:p>
            <a:pPr eaLnBrk="1" hangingPunct="1">
              <a:buFont typeface="Arial" charset="0"/>
              <a:buNone/>
              <a:defRPr/>
            </a:pPr>
            <a:endParaRPr lang="en-GB" sz="1800" dirty="0" smtClean="0">
              <a:solidFill>
                <a:schemeClr val="tx2">
                  <a:lumMod val="75000"/>
                </a:schemeClr>
              </a:solidFill>
            </a:endParaRPr>
          </a:p>
          <a:p>
            <a:pPr eaLnBrk="1" hangingPunct="1">
              <a:buFont typeface="Arial" charset="0"/>
              <a:buNone/>
              <a:defRPr/>
            </a:pPr>
            <a:r>
              <a:rPr lang="en-GB" sz="1800" dirty="0" smtClean="0">
                <a:solidFill>
                  <a:schemeClr val="tx2">
                    <a:lumMod val="75000"/>
                  </a:schemeClr>
                </a:solidFill>
              </a:rPr>
              <a:t>University community</a:t>
            </a:r>
          </a:p>
          <a:p>
            <a:pPr lvl="2" eaLnBrk="1" hangingPunct="1">
              <a:buFont typeface="Arial" charset="0"/>
              <a:buNone/>
              <a:defRPr/>
            </a:pPr>
            <a:r>
              <a:rPr lang="en-GB" sz="1800" dirty="0" smtClean="0">
                <a:solidFill>
                  <a:schemeClr val="tx2">
                    <a:lumMod val="75000"/>
                  </a:schemeClr>
                </a:solidFill>
              </a:rPr>
              <a:t>Professors, students, researchers, etc.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2541</Words>
  <Application>Microsoft Office PowerPoint</Application>
  <PresentationFormat>Presentación en pantalla (4:3)</PresentationFormat>
  <Paragraphs>540</Paragraphs>
  <Slides>37</Slides>
  <Notes>32</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Office Theme</vt:lpstr>
      <vt:lpstr>Diapositiva 1</vt:lpstr>
      <vt:lpstr>Diapositiva 2</vt:lpstr>
      <vt:lpstr>   </vt:lpstr>
      <vt:lpstr>THE IDEA OF A STRATEGIC PLAN AT UA</vt:lpstr>
      <vt:lpstr>DRAWING UP THE STRATEGIC PLAN AT UA</vt:lpstr>
      <vt:lpstr>THE STRATEGIC PLAN AT UA</vt:lpstr>
      <vt:lpstr>   </vt:lpstr>
      <vt:lpstr>Diapositiva 8</vt:lpstr>
      <vt:lpstr>WORKING GROUP</vt:lpstr>
      <vt:lpstr>MISSION</vt:lpstr>
      <vt:lpstr>VALUES</vt:lpstr>
      <vt:lpstr>PARTICIPANTS/GROUPS</vt:lpstr>
      <vt:lpstr>KEY FACTORS</vt:lpstr>
      <vt:lpstr>STRATEGIC AXES</vt:lpstr>
      <vt:lpstr>SWOT </vt:lpstr>
      <vt:lpstr>VISION</vt:lpstr>
      <vt:lpstr>VISION</vt:lpstr>
      <vt:lpstr>STRATEGIC OBJECTIVES</vt:lpstr>
      <vt:lpstr>STRATEGIC OBJECTIVES</vt:lpstr>
      <vt:lpstr>STRATEGIC OBJECTIVES</vt:lpstr>
      <vt:lpstr>   </vt:lpstr>
      <vt:lpstr>Diapositiva 22</vt:lpstr>
      <vt:lpstr>Diapositiva 23</vt:lpstr>
      <vt:lpstr>A1. INTERNATIONAL POLICY </vt:lpstr>
      <vt:lpstr> A1. INTERNATIONAL POLICY </vt:lpstr>
      <vt:lpstr>Diapositiva 26</vt:lpstr>
      <vt:lpstr> A2. DEVELOPMENT COOPERATION </vt:lpstr>
      <vt:lpstr> A2. DEVELOPMENT COOPERATION </vt:lpstr>
      <vt:lpstr>Diapositiva 29</vt:lpstr>
      <vt:lpstr>Diapositiva 30</vt:lpstr>
      <vt:lpstr> A4. HUMAN RESSOURCES </vt:lpstr>
      <vt:lpstr>Diapositiva 32</vt:lpstr>
      <vt:lpstr>Diapositiva 33</vt:lpstr>
      <vt:lpstr>   A6. SOCIAL COMMUNICATION, IMPLICATION AND PROMOTION  </vt:lpstr>
      <vt:lpstr>Diapositiva 35</vt:lpstr>
      <vt:lpstr> A7. FOREIGN LANGUAGES </vt:lpstr>
      <vt:lpstr>Diapositiva 37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marielos</dc:creator>
  <cp:lastModifiedBy>adm</cp:lastModifiedBy>
  <cp:revision>112</cp:revision>
  <dcterms:created xsi:type="dcterms:W3CDTF">2011-10-05T08:46:23Z</dcterms:created>
  <dcterms:modified xsi:type="dcterms:W3CDTF">2011-10-21T09:14:28Z</dcterms:modified>
</cp:coreProperties>
</file>